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Hatton Ultra-Bold" charset="1" panose="00000900000000000000"/>
      <p:regular r:id="rId18"/>
    </p:embeddedFont>
    <p:embeddedFont>
      <p:font typeface="Livvic" charset="1" panose="00000000000000000000"/>
      <p:regular r:id="rId19"/>
    </p:embeddedFont>
    <p:embeddedFont>
      <p:font typeface="Hatton Bold" charset="1" panose="00000800000000000000"/>
      <p:regular r:id="rId20"/>
    </p:embeddedFont>
    <p:embeddedFont>
      <p:font typeface="Livvic Bold"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87nKNyns.mp4" Type="http://schemas.microsoft.com/office/2007/relationships/media"/><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23.jpeg" Type="http://schemas.openxmlformats.org/officeDocument/2006/relationships/image"/><Relationship Id="rId9" Target="../media/VAG87nKNyns.mp4" Type="http://schemas.openxmlformats.org/officeDocument/2006/relationships/video"/></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8.pn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5ED"/>
        </a:solidFill>
      </p:bgPr>
    </p:bg>
    <p:spTree>
      <p:nvGrpSpPr>
        <p:cNvPr id="1" name=""/>
        <p:cNvGrpSpPr/>
        <p:nvPr/>
      </p:nvGrpSpPr>
      <p:grpSpPr>
        <a:xfrm>
          <a:off x="0" y="0"/>
          <a:ext cx="0" cy="0"/>
          <a:chOff x="0" y="0"/>
          <a:chExt cx="0" cy="0"/>
        </a:xfrm>
      </p:grpSpPr>
      <p:sp>
        <p:nvSpPr>
          <p:cNvPr name="Freeform 2" id="2"/>
          <p:cNvSpPr/>
          <p:nvPr/>
        </p:nvSpPr>
        <p:spPr>
          <a:xfrm flipH="false" flipV="false" rot="456533">
            <a:off x="10639482" y="-881775"/>
            <a:ext cx="10083843" cy="4978897"/>
          </a:xfrm>
          <a:custGeom>
            <a:avLst/>
            <a:gdLst/>
            <a:ahLst/>
            <a:cxnLst/>
            <a:rect r="r" b="b" t="t" l="l"/>
            <a:pathLst>
              <a:path h="4978897" w="10083843">
                <a:moveTo>
                  <a:pt x="0" y="0"/>
                </a:moveTo>
                <a:lnTo>
                  <a:pt x="10083842" y="0"/>
                </a:lnTo>
                <a:lnTo>
                  <a:pt x="10083842" y="4978897"/>
                </a:lnTo>
                <a:lnTo>
                  <a:pt x="0" y="49788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276696">
            <a:off x="-969163" y="7421271"/>
            <a:ext cx="6873159" cy="4553468"/>
          </a:xfrm>
          <a:custGeom>
            <a:avLst/>
            <a:gdLst/>
            <a:ahLst/>
            <a:cxnLst/>
            <a:rect r="r" b="b" t="t" l="l"/>
            <a:pathLst>
              <a:path h="4553468" w="6873159">
                <a:moveTo>
                  <a:pt x="0" y="0"/>
                </a:moveTo>
                <a:lnTo>
                  <a:pt x="6873159" y="0"/>
                </a:lnTo>
                <a:lnTo>
                  <a:pt x="6873159" y="4553467"/>
                </a:lnTo>
                <a:lnTo>
                  <a:pt x="0" y="45534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98607" y="293914"/>
            <a:ext cx="2853192" cy="1446139"/>
          </a:xfrm>
          <a:custGeom>
            <a:avLst/>
            <a:gdLst/>
            <a:ahLst/>
            <a:cxnLst/>
            <a:rect r="r" b="b" t="t" l="l"/>
            <a:pathLst>
              <a:path h="1446139" w="2853192">
                <a:moveTo>
                  <a:pt x="0" y="0"/>
                </a:moveTo>
                <a:lnTo>
                  <a:pt x="2853192" y="0"/>
                </a:lnTo>
                <a:lnTo>
                  <a:pt x="2853192" y="1446139"/>
                </a:lnTo>
                <a:lnTo>
                  <a:pt x="0" y="1446139"/>
                </a:lnTo>
                <a:lnTo>
                  <a:pt x="0" y="0"/>
                </a:lnTo>
                <a:close/>
              </a:path>
            </a:pathLst>
          </a:custGeom>
          <a:blipFill>
            <a:blip r:embed="rId6"/>
            <a:stretch>
              <a:fillRect l="0" t="0" r="0" b="0"/>
            </a:stretch>
          </a:blipFill>
        </p:spPr>
      </p:sp>
      <p:sp>
        <p:nvSpPr>
          <p:cNvPr name="Freeform 5" id="5"/>
          <p:cNvSpPr/>
          <p:nvPr/>
        </p:nvSpPr>
        <p:spPr>
          <a:xfrm flipH="false" flipV="false" rot="0">
            <a:off x="15681403" y="293914"/>
            <a:ext cx="1634151" cy="1634151"/>
          </a:xfrm>
          <a:custGeom>
            <a:avLst/>
            <a:gdLst/>
            <a:ahLst/>
            <a:cxnLst/>
            <a:rect r="r" b="b" t="t" l="l"/>
            <a:pathLst>
              <a:path h="1634151" w="1634151">
                <a:moveTo>
                  <a:pt x="0" y="0"/>
                </a:moveTo>
                <a:lnTo>
                  <a:pt x="1634151" y="0"/>
                </a:lnTo>
                <a:lnTo>
                  <a:pt x="1634151" y="1634151"/>
                </a:lnTo>
                <a:lnTo>
                  <a:pt x="0" y="1634151"/>
                </a:lnTo>
                <a:lnTo>
                  <a:pt x="0" y="0"/>
                </a:lnTo>
                <a:close/>
              </a:path>
            </a:pathLst>
          </a:custGeom>
          <a:blipFill>
            <a:blip r:embed="rId7"/>
            <a:stretch>
              <a:fillRect l="0" t="0" r="0" b="0"/>
            </a:stretch>
          </a:blipFill>
        </p:spPr>
      </p:sp>
      <p:sp>
        <p:nvSpPr>
          <p:cNvPr name="TextBox 6" id="6"/>
          <p:cNvSpPr txBox="true"/>
          <p:nvPr/>
        </p:nvSpPr>
        <p:spPr>
          <a:xfrm rot="0">
            <a:off x="1028700" y="2026851"/>
            <a:ext cx="13792154" cy="3678702"/>
          </a:xfrm>
          <a:prstGeom prst="rect">
            <a:avLst/>
          </a:prstGeom>
        </p:spPr>
        <p:txBody>
          <a:bodyPr anchor="t" rtlCol="false" tIns="0" lIns="0" bIns="0" rIns="0">
            <a:spAutoFit/>
          </a:bodyPr>
          <a:lstStyle/>
          <a:p>
            <a:pPr algn="l" marL="0" indent="0" lvl="0">
              <a:lnSpc>
                <a:spcPts val="9608"/>
              </a:lnSpc>
            </a:pPr>
            <a:r>
              <a:rPr lang="en-US" b="true" sz="7391">
                <a:solidFill>
                  <a:srgbClr val="7A4900"/>
                </a:solidFill>
                <a:latin typeface="Hatton Ultra-Bold"/>
                <a:ea typeface="Hatton Ultra-Bold"/>
                <a:cs typeface="Hatton Ultra-Bold"/>
                <a:sym typeface="Hatton Ultra-Bold"/>
              </a:rPr>
              <a:t>A Microservices-Based Distributed Coffee Management System</a:t>
            </a:r>
          </a:p>
        </p:txBody>
      </p:sp>
      <p:sp>
        <p:nvSpPr>
          <p:cNvPr name="TextBox 7" id="7"/>
          <p:cNvSpPr txBox="true"/>
          <p:nvPr/>
        </p:nvSpPr>
        <p:spPr>
          <a:xfrm rot="0">
            <a:off x="6361555" y="6500670"/>
            <a:ext cx="7363648" cy="659004"/>
          </a:xfrm>
          <a:prstGeom prst="rect">
            <a:avLst/>
          </a:prstGeom>
        </p:spPr>
        <p:txBody>
          <a:bodyPr anchor="t" rtlCol="false" tIns="0" lIns="0" bIns="0" rIns="0">
            <a:spAutoFit/>
          </a:bodyPr>
          <a:lstStyle/>
          <a:p>
            <a:pPr algn="ctr">
              <a:lnSpc>
                <a:spcPts val="5151"/>
              </a:lnSpc>
              <a:spcBef>
                <a:spcPct val="0"/>
              </a:spcBef>
            </a:pPr>
            <a:r>
              <a:rPr lang="en-US" b="true" sz="3679">
                <a:solidFill>
                  <a:srgbClr val="7A4900"/>
                </a:solidFill>
                <a:latin typeface="Hatton Ultra-Bold"/>
                <a:ea typeface="Hatton Ultra-Bold"/>
                <a:cs typeface="Hatton Ultra-Bold"/>
                <a:sym typeface="Hatton Ultra-Bold"/>
              </a:rPr>
              <a:t>DEVELOPMENT TEAM</a:t>
            </a:r>
          </a:p>
        </p:txBody>
      </p:sp>
      <p:sp>
        <p:nvSpPr>
          <p:cNvPr name="TextBox 8" id="8"/>
          <p:cNvSpPr txBox="true"/>
          <p:nvPr/>
        </p:nvSpPr>
        <p:spPr>
          <a:xfrm rot="0">
            <a:off x="4897005" y="7316979"/>
            <a:ext cx="4433076"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7A4900"/>
                </a:solidFill>
                <a:latin typeface="Livvic"/>
                <a:ea typeface="Livvic"/>
                <a:cs typeface="Livvic"/>
                <a:sym typeface="Livvic"/>
              </a:rPr>
              <a:t>FATIMA IBOUBKARNE</a:t>
            </a:r>
          </a:p>
        </p:txBody>
      </p:sp>
      <p:sp>
        <p:nvSpPr>
          <p:cNvPr name="TextBox 9" id="9"/>
          <p:cNvSpPr txBox="true"/>
          <p:nvPr/>
        </p:nvSpPr>
        <p:spPr>
          <a:xfrm rot="0">
            <a:off x="4897005" y="8002416"/>
            <a:ext cx="3027772"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7A4900"/>
                </a:solidFill>
                <a:latin typeface="Livvic"/>
                <a:ea typeface="Livvic"/>
                <a:cs typeface="Livvic"/>
                <a:sym typeface="Livvic"/>
              </a:rPr>
              <a:t>AMINA FARIS</a:t>
            </a:r>
          </a:p>
        </p:txBody>
      </p:sp>
      <p:sp>
        <p:nvSpPr>
          <p:cNvPr name="TextBox 10" id="10"/>
          <p:cNvSpPr txBox="true"/>
          <p:nvPr/>
        </p:nvSpPr>
        <p:spPr>
          <a:xfrm rot="0">
            <a:off x="4846503" y="8776970"/>
            <a:ext cx="448357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7A4900"/>
                </a:solidFill>
                <a:latin typeface="Livvic"/>
                <a:ea typeface="Livvic"/>
                <a:cs typeface="Livvic"/>
                <a:sym typeface="Livvic"/>
              </a:rPr>
              <a:t>ABDELKBIR CHOUITER</a:t>
            </a:r>
          </a:p>
        </p:txBody>
      </p:sp>
      <p:sp>
        <p:nvSpPr>
          <p:cNvPr name="TextBox 11" id="11"/>
          <p:cNvSpPr txBox="true"/>
          <p:nvPr/>
        </p:nvSpPr>
        <p:spPr>
          <a:xfrm rot="0">
            <a:off x="10507559" y="7316979"/>
            <a:ext cx="382343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7A4900"/>
                </a:solidFill>
                <a:latin typeface="Livvic"/>
                <a:ea typeface="Livvic"/>
                <a:cs typeface="Livvic"/>
                <a:sym typeface="Livvic"/>
              </a:rPr>
              <a:t>SALMA JEGHLOUL</a:t>
            </a:r>
          </a:p>
        </p:txBody>
      </p:sp>
      <p:sp>
        <p:nvSpPr>
          <p:cNvPr name="TextBox 12" id="12"/>
          <p:cNvSpPr txBox="true"/>
          <p:nvPr/>
        </p:nvSpPr>
        <p:spPr>
          <a:xfrm rot="0">
            <a:off x="10605191" y="8011941"/>
            <a:ext cx="3120012" cy="471805"/>
          </a:xfrm>
          <a:prstGeom prst="rect">
            <a:avLst/>
          </a:prstGeom>
        </p:spPr>
        <p:txBody>
          <a:bodyPr anchor="t" rtlCol="false" tIns="0" lIns="0" bIns="0" rIns="0">
            <a:spAutoFit/>
          </a:bodyPr>
          <a:lstStyle/>
          <a:p>
            <a:pPr algn="l" marL="604521" indent="-302261" lvl="1">
              <a:lnSpc>
                <a:spcPts val="3920"/>
              </a:lnSpc>
              <a:buFont typeface="Arial"/>
              <a:buChar char="•"/>
            </a:pPr>
            <a:r>
              <a:rPr lang="en-US" sz="2800">
                <a:solidFill>
                  <a:srgbClr val="7A4900"/>
                </a:solidFill>
                <a:latin typeface="Livvic"/>
                <a:ea typeface="Livvic"/>
                <a:cs typeface="Livvic"/>
                <a:sym typeface="Livvic"/>
              </a:rPr>
              <a:t>AYOUB EL ORF</a:t>
            </a:r>
          </a:p>
        </p:txBody>
      </p:sp>
      <p:sp>
        <p:nvSpPr>
          <p:cNvPr name="TextBox 13" id="13"/>
          <p:cNvSpPr txBox="true"/>
          <p:nvPr/>
        </p:nvSpPr>
        <p:spPr>
          <a:xfrm rot="0">
            <a:off x="10587927" y="8683771"/>
            <a:ext cx="3334785"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7A4900"/>
                </a:solidFill>
                <a:latin typeface="Livvic"/>
                <a:ea typeface="Livvic"/>
                <a:cs typeface="Livvic"/>
                <a:sym typeface="Livvic"/>
              </a:rPr>
              <a:t>ISMAIL DAKIR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5ED"/>
        </a:solidFill>
      </p:bgPr>
    </p:bg>
    <p:spTree>
      <p:nvGrpSpPr>
        <p:cNvPr id="1" name=""/>
        <p:cNvGrpSpPr/>
        <p:nvPr/>
      </p:nvGrpSpPr>
      <p:grpSpPr>
        <a:xfrm>
          <a:off x="0" y="0"/>
          <a:ext cx="0" cy="0"/>
          <a:chOff x="0" y="0"/>
          <a:chExt cx="0" cy="0"/>
        </a:xfrm>
      </p:grpSpPr>
      <p:grpSp>
        <p:nvGrpSpPr>
          <p:cNvPr name="Group 2" id="2"/>
          <p:cNvGrpSpPr/>
          <p:nvPr/>
        </p:nvGrpSpPr>
        <p:grpSpPr>
          <a:xfrm rot="-5400000">
            <a:off x="7390769" y="-381631"/>
            <a:ext cx="6393097" cy="12886765"/>
            <a:chOff x="0" y="0"/>
            <a:chExt cx="10679483" cy="21526965"/>
          </a:xfrm>
        </p:grpSpPr>
        <p:sp>
          <p:nvSpPr>
            <p:cNvPr name="Freeform 3" id="3"/>
            <p:cNvSpPr/>
            <p:nvPr/>
          </p:nvSpPr>
          <p:spPr>
            <a:xfrm flipH="false" flipV="false" rot="0">
              <a:off x="0" y="0"/>
              <a:ext cx="10679482" cy="21526965"/>
            </a:xfrm>
            <a:custGeom>
              <a:avLst/>
              <a:gdLst/>
              <a:ahLst/>
              <a:cxnLst/>
              <a:rect r="r" b="b" t="t" l="l"/>
              <a:pathLst>
                <a:path h="21526965" w="10679482">
                  <a:moveTo>
                    <a:pt x="10374682" y="0"/>
                  </a:moveTo>
                  <a:lnTo>
                    <a:pt x="304800" y="0"/>
                  </a:lnTo>
                  <a:cubicBezTo>
                    <a:pt x="135890" y="0"/>
                    <a:pt x="0" y="135890"/>
                    <a:pt x="0" y="304800"/>
                  </a:cubicBezTo>
                  <a:lnTo>
                    <a:pt x="0" y="21222165"/>
                  </a:lnTo>
                  <a:cubicBezTo>
                    <a:pt x="0" y="21391076"/>
                    <a:pt x="135890" y="21526965"/>
                    <a:pt x="304800" y="21526965"/>
                  </a:cubicBezTo>
                  <a:lnTo>
                    <a:pt x="10374682" y="21526965"/>
                  </a:lnTo>
                  <a:cubicBezTo>
                    <a:pt x="10543592" y="21526965"/>
                    <a:pt x="10679482" y="21391076"/>
                    <a:pt x="10679482" y="21222165"/>
                  </a:cubicBezTo>
                  <a:lnTo>
                    <a:pt x="10679482" y="304800"/>
                  </a:lnTo>
                  <a:cubicBezTo>
                    <a:pt x="10679482" y="135890"/>
                    <a:pt x="10543592" y="0"/>
                    <a:pt x="10374682" y="0"/>
                  </a:cubicBezTo>
                  <a:close/>
                </a:path>
              </a:pathLst>
            </a:custGeom>
            <a:solidFill>
              <a:srgbClr val="FFFFFF"/>
            </a:solidFill>
          </p:spPr>
        </p:sp>
      </p:grpSp>
      <p:sp>
        <p:nvSpPr>
          <p:cNvPr name="Freeform 4" id="4"/>
          <p:cNvSpPr/>
          <p:nvPr/>
        </p:nvSpPr>
        <p:spPr>
          <a:xfrm flipH="false" flipV="false" rot="0">
            <a:off x="-1513966" y="4586427"/>
            <a:ext cx="7698102" cy="8167747"/>
          </a:xfrm>
          <a:custGeom>
            <a:avLst/>
            <a:gdLst/>
            <a:ahLst/>
            <a:cxnLst/>
            <a:rect r="r" b="b" t="t" l="l"/>
            <a:pathLst>
              <a:path h="8167747" w="7698102">
                <a:moveTo>
                  <a:pt x="0" y="0"/>
                </a:moveTo>
                <a:lnTo>
                  <a:pt x="7698101" y="0"/>
                </a:lnTo>
                <a:lnTo>
                  <a:pt x="7698101" y="8167747"/>
                </a:lnTo>
                <a:lnTo>
                  <a:pt x="0" y="8167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306448">
            <a:off x="-981232" y="-269407"/>
            <a:ext cx="5192177" cy="4114800"/>
          </a:xfrm>
          <a:custGeom>
            <a:avLst/>
            <a:gdLst/>
            <a:ahLst/>
            <a:cxnLst/>
            <a:rect r="r" b="b" t="t" l="l"/>
            <a:pathLst>
              <a:path h="4114800" w="5192177">
                <a:moveTo>
                  <a:pt x="0" y="0"/>
                </a:moveTo>
                <a:lnTo>
                  <a:pt x="5192177" y="0"/>
                </a:lnTo>
                <a:lnTo>
                  <a:pt x="519217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606137">
            <a:off x="5597908" y="1082056"/>
            <a:ext cx="7646520" cy="2360863"/>
          </a:xfrm>
          <a:custGeom>
            <a:avLst/>
            <a:gdLst/>
            <a:ahLst/>
            <a:cxnLst/>
            <a:rect r="r" b="b" t="t" l="l"/>
            <a:pathLst>
              <a:path h="2360863" w="7646520">
                <a:moveTo>
                  <a:pt x="0" y="0"/>
                </a:moveTo>
                <a:lnTo>
                  <a:pt x="7646520" y="0"/>
                </a:lnTo>
                <a:lnTo>
                  <a:pt x="7646520" y="2360863"/>
                </a:lnTo>
                <a:lnTo>
                  <a:pt x="0" y="2360863"/>
                </a:lnTo>
                <a:lnTo>
                  <a:pt x="0" y="0"/>
                </a:lnTo>
                <a:close/>
              </a:path>
            </a:pathLst>
          </a:custGeom>
          <a:blipFill>
            <a:blip r:embed="rId6">
              <a:alphaModFix amt="61000"/>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5065554" y="1456373"/>
            <a:ext cx="9444205" cy="806115"/>
          </a:xfrm>
          <a:prstGeom prst="rect">
            <a:avLst/>
          </a:prstGeom>
        </p:spPr>
        <p:txBody>
          <a:bodyPr anchor="t" rtlCol="false" tIns="0" lIns="0" bIns="0" rIns="0">
            <a:spAutoFit/>
          </a:bodyPr>
          <a:lstStyle/>
          <a:p>
            <a:pPr algn="ctr" marL="0" indent="0" lvl="0">
              <a:lnSpc>
                <a:spcPts val="5463"/>
              </a:lnSpc>
            </a:pPr>
            <a:r>
              <a:rPr lang="en-US" b="true" sz="6279">
                <a:solidFill>
                  <a:srgbClr val="7A4900"/>
                </a:solidFill>
                <a:latin typeface="Hatton Ultra-Bold"/>
                <a:ea typeface="Hatton Ultra-Bold"/>
                <a:cs typeface="Hatton Ultra-Bold"/>
                <a:sym typeface="Hatton Ultra-Bold"/>
              </a:rPr>
              <a:t>Business Impact</a:t>
            </a:r>
          </a:p>
        </p:txBody>
      </p:sp>
      <p:sp>
        <p:nvSpPr>
          <p:cNvPr name="TextBox 8" id="8"/>
          <p:cNvSpPr txBox="true"/>
          <p:nvPr/>
        </p:nvSpPr>
        <p:spPr>
          <a:xfrm rot="0">
            <a:off x="4265460" y="3355350"/>
            <a:ext cx="12349800" cy="53149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DDBEA9"/>
                </a:solidFill>
                <a:latin typeface="Livvic"/>
                <a:ea typeface="Livvic"/>
                <a:cs typeface="Livvic"/>
                <a:sym typeface="Livvic"/>
              </a:rPr>
              <a:t>Efficient Multi-Branch Management: Manage multiple cafés from a single platform</a:t>
            </a:r>
          </a:p>
          <a:p>
            <a:pPr algn="l" marL="647700" indent="-323850" lvl="1">
              <a:lnSpc>
                <a:spcPts val="4200"/>
              </a:lnSpc>
              <a:buFont typeface="Arial"/>
              <a:buChar char="•"/>
            </a:pPr>
            <a:r>
              <a:rPr lang="en-US" sz="3000">
                <a:solidFill>
                  <a:srgbClr val="DDBEA9"/>
                </a:solidFill>
                <a:latin typeface="Livvic"/>
                <a:ea typeface="Livvic"/>
                <a:cs typeface="Livvic"/>
                <a:sym typeface="Livvic"/>
              </a:rPr>
              <a:t>Data-Driven Decisions: Analytics &amp; ML predictions help identify trends and top-performing items</a:t>
            </a:r>
          </a:p>
          <a:p>
            <a:pPr algn="l" marL="647700" indent="-323850" lvl="1">
              <a:lnSpc>
                <a:spcPts val="4200"/>
              </a:lnSpc>
              <a:buFont typeface="Arial"/>
              <a:buChar char="•"/>
            </a:pPr>
            <a:r>
              <a:rPr lang="en-US" sz="3000">
                <a:solidFill>
                  <a:srgbClr val="DDBEA9"/>
                </a:solidFill>
                <a:latin typeface="Livvic"/>
                <a:ea typeface="Livvic"/>
                <a:cs typeface="Livvic"/>
                <a:sym typeface="Livvic"/>
              </a:rPr>
              <a:t>Inventory Optimization: Stock is automatically tracked and updated, reducing waste</a:t>
            </a:r>
          </a:p>
          <a:p>
            <a:pPr algn="l" marL="647700" indent="-323850" lvl="1">
              <a:lnSpc>
                <a:spcPts val="4200"/>
              </a:lnSpc>
              <a:buFont typeface="Arial"/>
              <a:buChar char="•"/>
            </a:pPr>
            <a:r>
              <a:rPr lang="en-US" sz="3000">
                <a:solidFill>
                  <a:srgbClr val="DDBEA9"/>
                </a:solidFill>
                <a:latin typeface="Livvic"/>
                <a:ea typeface="Livvic"/>
                <a:cs typeface="Livvic"/>
                <a:sym typeface="Livvic"/>
              </a:rPr>
              <a:t>Improved Customer Service: Faster order processing and accurate availability info</a:t>
            </a:r>
          </a:p>
          <a:p>
            <a:pPr algn="l" marL="647700" indent="-323850" lvl="1">
              <a:lnSpc>
                <a:spcPts val="4200"/>
              </a:lnSpc>
              <a:buFont typeface="Arial"/>
              <a:buChar char="•"/>
            </a:pPr>
            <a:r>
              <a:rPr lang="en-US" sz="3000">
                <a:solidFill>
                  <a:srgbClr val="DDBEA9"/>
                </a:solidFill>
                <a:latin typeface="Livvic"/>
                <a:ea typeface="Livvic"/>
                <a:cs typeface="Livvic"/>
                <a:sym typeface="Livvic"/>
              </a:rPr>
              <a:t>Scalable &amp; Reliable: Microservices architecture allows independent scaling of services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5ED"/>
        </a:solidFill>
      </p:bgPr>
    </p:bg>
    <p:spTree>
      <p:nvGrpSpPr>
        <p:cNvPr id="1" name=""/>
        <p:cNvGrpSpPr/>
        <p:nvPr/>
      </p:nvGrpSpPr>
      <p:grpSpPr>
        <a:xfrm>
          <a:off x="0" y="0"/>
          <a:ext cx="0" cy="0"/>
          <a:chOff x="0" y="0"/>
          <a:chExt cx="0" cy="0"/>
        </a:xfrm>
      </p:grpSpPr>
      <p:sp>
        <p:nvSpPr>
          <p:cNvPr name="Freeform 2" id="2"/>
          <p:cNvSpPr/>
          <p:nvPr/>
        </p:nvSpPr>
        <p:spPr>
          <a:xfrm flipH="false" flipV="false" rot="0">
            <a:off x="-2905876" y="5602246"/>
            <a:ext cx="7100397" cy="7728323"/>
          </a:xfrm>
          <a:custGeom>
            <a:avLst/>
            <a:gdLst/>
            <a:ahLst/>
            <a:cxnLst/>
            <a:rect r="r" b="b" t="t" l="l"/>
            <a:pathLst>
              <a:path h="7728323" w="7100397">
                <a:moveTo>
                  <a:pt x="0" y="0"/>
                </a:moveTo>
                <a:lnTo>
                  <a:pt x="7100396" y="0"/>
                </a:lnTo>
                <a:lnTo>
                  <a:pt x="7100396" y="7728323"/>
                </a:lnTo>
                <a:lnTo>
                  <a:pt x="0" y="7728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2527697" y="2576560"/>
            <a:ext cx="14545617" cy="6681740"/>
            <a:chOff x="0" y="0"/>
            <a:chExt cx="20494092" cy="9414259"/>
          </a:xfrm>
        </p:grpSpPr>
        <p:sp>
          <p:nvSpPr>
            <p:cNvPr name="Freeform 4" id="4"/>
            <p:cNvSpPr/>
            <p:nvPr/>
          </p:nvSpPr>
          <p:spPr>
            <a:xfrm flipH="false" flipV="false" rot="0">
              <a:off x="0" y="0"/>
              <a:ext cx="20494092" cy="9414259"/>
            </a:xfrm>
            <a:custGeom>
              <a:avLst/>
              <a:gdLst/>
              <a:ahLst/>
              <a:cxnLst/>
              <a:rect r="r" b="b" t="t" l="l"/>
              <a:pathLst>
                <a:path h="9414259" w="20494092">
                  <a:moveTo>
                    <a:pt x="20189292" y="0"/>
                  </a:moveTo>
                  <a:lnTo>
                    <a:pt x="304800" y="0"/>
                  </a:lnTo>
                  <a:cubicBezTo>
                    <a:pt x="135890" y="0"/>
                    <a:pt x="0" y="135890"/>
                    <a:pt x="0" y="304800"/>
                  </a:cubicBezTo>
                  <a:lnTo>
                    <a:pt x="0" y="9109459"/>
                  </a:lnTo>
                  <a:cubicBezTo>
                    <a:pt x="0" y="9278369"/>
                    <a:pt x="135890" y="9414259"/>
                    <a:pt x="304800" y="9414259"/>
                  </a:cubicBezTo>
                  <a:lnTo>
                    <a:pt x="20189292" y="9414259"/>
                  </a:lnTo>
                  <a:cubicBezTo>
                    <a:pt x="20358202" y="9414259"/>
                    <a:pt x="20494092" y="9278369"/>
                    <a:pt x="20494092" y="9109459"/>
                  </a:cubicBezTo>
                  <a:lnTo>
                    <a:pt x="20494092" y="304800"/>
                  </a:lnTo>
                  <a:cubicBezTo>
                    <a:pt x="20494092" y="135890"/>
                    <a:pt x="20358202" y="0"/>
                    <a:pt x="20189292" y="0"/>
                  </a:cubicBezTo>
                  <a:close/>
                </a:path>
              </a:pathLst>
            </a:custGeom>
            <a:solidFill>
              <a:srgbClr val="B7B7A4"/>
            </a:solidFill>
          </p:spPr>
        </p:sp>
      </p:grpSp>
      <p:sp>
        <p:nvSpPr>
          <p:cNvPr name="Freeform 5" id="5"/>
          <p:cNvSpPr/>
          <p:nvPr/>
        </p:nvSpPr>
        <p:spPr>
          <a:xfrm flipH="false" flipV="false" rot="-7235371">
            <a:off x="13756529" y="-1188368"/>
            <a:ext cx="6211019" cy="4114800"/>
          </a:xfrm>
          <a:custGeom>
            <a:avLst/>
            <a:gdLst/>
            <a:ahLst/>
            <a:cxnLst/>
            <a:rect r="r" b="b" t="t" l="l"/>
            <a:pathLst>
              <a:path h="4114800" w="6211019">
                <a:moveTo>
                  <a:pt x="0" y="0"/>
                </a:moveTo>
                <a:lnTo>
                  <a:pt x="6211019" y="0"/>
                </a:lnTo>
                <a:lnTo>
                  <a:pt x="621101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606137">
            <a:off x="5320740" y="971557"/>
            <a:ext cx="7646520" cy="2360863"/>
          </a:xfrm>
          <a:custGeom>
            <a:avLst/>
            <a:gdLst/>
            <a:ahLst/>
            <a:cxnLst/>
            <a:rect r="r" b="b" t="t" l="l"/>
            <a:pathLst>
              <a:path h="2360863" w="7646520">
                <a:moveTo>
                  <a:pt x="0" y="0"/>
                </a:moveTo>
                <a:lnTo>
                  <a:pt x="7646520" y="0"/>
                </a:lnTo>
                <a:lnTo>
                  <a:pt x="7646520" y="2360863"/>
                </a:lnTo>
                <a:lnTo>
                  <a:pt x="0" y="2360863"/>
                </a:lnTo>
                <a:lnTo>
                  <a:pt x="0" y="0"/>
                </a:lnTo>
                <a:close/>
              </a:path>
            </a:pathLst>
          </a:custGeom>
          <a:blipFill>
            <a:blip r:embed="rId6">
              <a:alphaModFix amt="61000"/>
              <a:extLst>
                <a:ext uri="{96DAC541-7B7A-43D3-8B79-37D633B846F1}">
                  <asvg:svgBlip xmlns:asvg="http://schemas.microsoft.com/office/drawing/2016/SVG/main" r:embed="rId7"/>
                </a:ext>
              </a:extLst>
            </a:blip>
            <a:stretch>
              <a:fillRect l="0" t="0" r="0" b="0"/>
            </a:stretch>
          </a:blipFill>
        </p:spPr>
      </p:sp>
      <p:pic>
        <p:nvPicPr>
          <p:cNvPr name="Picture 7" id="7">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0" t="0" r="0" b="0"/>
          <a:stretch>
            <a:fillRect/>
          </a:stretch>
        </p:blipFill>
        <p:spPr>
          <a:xfrm flipH="false" flipV="false" rot="0">
            <a:off x="3898396" y="2823120"/>
            <a:ext cx="11804217" cy="6188619"/>
          </a:xfrm>
          <a:prstGeom prst="rect">
            <a:avLst/>
          </a:prstGeom>
        </p:spPr>
      </p:pic>
      <p:sp>
        <p:nvSpPr>
          <p:cNvPr name="TextBox 8" id="8"/>
          <p:cNvSpPr txBox="true"/>
          <p:nvPr/>
        </p:nvSpPr>
        <p:spPr>
          <a:xfrm rot="0">
            <a:off x="3319086" y="697582"/>
            <a:ext cx="11649827" cy="1454406"/>
          </a:xfrm>
          <a:prstGeom prst="rect">
            <a:avLst/>
          </a:prstGeom>
        </p:spPr>
        <p:txBody>
          <a:bodyPr anchor="t" rtlCol="false" tIns="0" lIns="0" bIns="0" rIns="0">
            <a:spAutoFit/>
          </a:bodyPr>
          <a:lstStyle/>
          <a:p>
            <a:pPr algn="ctr" marL="0" indent="0" lvl="0">
              <a:lnSpc>
                <a:spcPts val="11023"/>
              </a:lnSpc>
            </a:pPr>
            <a:r>
              <a:rPr lang="en-US" b="true" sz="8479">
                <a:solidFill>
                  <a:srgbClr val="7A4900"/>
                </a:solidFill>
                <a:latin typeface="Hatton Ultra-Bold"/>
                <a:ea typeface="Hatton Ultra-Bold"/>
                <a:cs typeface="Hatton Ultra-Bold"/>
                <a:sym typeface="Hatton Ultra-Bold"/>
              </a:rPr>
              <a:t>Dem</a:t>
            </a:r>
            <a:r>
              <a:rPr lang="en-US" b="true" sz="8479">
                <a:solidFill>
                  <a:srgbClr val="7A4900"/>
                </a:solidFill>
                <a:latin typeface="Hatton Ultra-Bold"/>
                <a:ea typeface="Hatton Ultra-Bold"/>
                <a:cs typeface="Hatton Ultra-Bold"/>
                <a:sym typeface="Hatton Ultra-Bold"/>
              </a:rPr>
              <a:t>o </a:t>
            </a:r>
          </a:p>
        </p:txBody>
      </p:sp>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5ED"/>
        </a:solidFill>
      </p:bgPr>
    </p:bg>
    <p:spTree>
      <p:nvGrpSpPr>
        <p:cNvPr id="1" name=""/>
        <p:cNvGrpSpPr/>
        <p:nvPr/>
      </p:nvGrpSpPr>
      <p:grpSpPr>
        <a:xfrm>
          <a:off x="0" y="0"/>
          <a:ext cx="0" cy="0"/>
          <a:chOff x="0" y="0"/>
          <a:chExt cx="0" cy="0"/>
        </a:xfrm>
      </p:grpSpPr>
      <p:sp>
        <p:nvSpPr>
          <p:cNvPr name="Freeform 2" id="2"/>
          <p:cNvSpPr/>
          <p:nvPr/>
        </p:nvSpPr>
        <p:spPr>
          <a:xfrm flipH="false" flipV="false" rot="2350939">
            <a:off x="13915319" y="-1335129"/>
            <a:ext cx="6687961" cy="5300209"/>
          </a:xfrm>
          <a:custGeom>
            <a:avLst/>
            <a:gdLst/>
            <a:ahLst/>
            <a:cxnLst/>
            <a:rect r="r" b="b" t="t" l="l"/>
            <a:pathLst>
              <a:path h="5300209" w="6687961">
                <a:moveTo>
                  <a:pt x="0" y="0"/>
                </a:moveTo>
                <a:lnTo>
                  <a:pt x="6687962" y="0"/>
                </a:lnTo>
                <a:lnTo>
                  <a:pt x="6687962" y="5300210"/>
                </a:lnTo>
                <a:lnTo>
                  <a:pt x="0" y="53002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227470">
            <a:off x="-2316373" y="4618492"/>
            <a:ext cx="7639883" cy="8315519"/>
          </a:xfrm>
          <a:custGeom>
            <a:avLst/>
            <a:gdLst/>
            <a:ahLst/>
            <a:cxnLst/>
            <a:rect r="r" b="b" t="t" l="l"/>
            <a:pathLst>
              <a:path h="8315519" w="7639883">
                <a:moveTo>
                  <a:pt x="0" y="0"/>
                </a:moveTo>
                <a:lnTo>
                  <a:pt x="7639883" y="0"/>
                </a:lnTo>
                <a:lnTo>
                  <a:pt x="7639883" y="8315519"/>
                </a:lnTo>
                <a:lnTo>
                  <a:pt x="0" y="83155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8132">
            <a:off x="4584237" y="1043930"/>
            <a:ext cx="7220558" cy="2229347"/>
          </a:xfrm>
          <a:custGeom>
            <a:avLst/>
            <a:gdLst/>
            <a:ahLst/>
            <a:cxnLst/>
            <a:rect r="r" b="b" t="t" l="l"/>
            <a:pathLst>
              <a:path h="2229347" w="7220558">
                <a:moveTo>
                  <a:pt x="0" y="0"/>
                </a:moveTo>
                <a:lnTo>
                  <a:pt x="7220558" y="0"/>
                </a:lnTo>
                <a:lnTo>
                  <a:pt x="7220558" y="2229347"/>
                </a:lnTo>
                <a:lnTo>
                  <a:pt x="0" y="22293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3090486" y="1130172"/>
            <a:ext cx="11649827" cy="1454406"/>
          </a:xfrm>
          <a:prstGeom prst="rect">
            <a:avLst/>
          </a:prstGeom>
        </p:spPr>
        <p:txBody>
          <a:bodyPr anchor="t" rtlCol="false" tIns="0" lIns="0" bIns="0" rIns="0">
            <a:spAutoFit/>
          </a:bodyPr>
          <a:lstStyle/>
          <a:p>
            <a:pPr algn="ctr" marL="0" indent="0" lvl="0">
              <a:lnSpc>
                <a:spcPts val="11023"/>
              </a:lnSpc>
            </a:pPr>
            <a:r>
              <a:rPr lang="en-US" b="true" sz="8479">
                <a:solidFill>
                  <a:srgbClr val="7A4900"/>
                </a:solidFill>
                <a:latin typeface="Hatton Ultra-Bold"/>
                <a:ea typeface="Hatton Ultra-Bold"/>
                <a:cs typeface="Hatton Ultra-Bold"/>
                <a:sym typeface="Hatton Ultra-Bold"/>
              </a:rPr>
              <a:t>C</a:t>
            </a:r>
            <a:r>
              <a:rPr lang="en-US" b="true" sz="8479">
                <a:solidFill>
                  <a:srgbClr val="7A4900"/>
                </a:solidFill>
                <a:latin typeface="Hatton Ultra-Bold"/>
                <a:ea typeface="Hatton Ultra-Bold"/>
                <a:cs typeface="Hatton Ultra-Bold"/>
                <a:sym typeface="Hatton Ultra-Bold"/>
              </a:rPr>
              <a:t>onclusion</a:t>
            </a:r>
          </a:p>
        </p:txBody>
      </p:sp>
      <p:grpSp>
        <p:nvGrpSpPr>
          <p:cNvPr name="Group 6" id="6"/>
          <p:cNvGrpSpPr/>
          <p:nvPr/>
        </p:nvGrpSpPr>
        <p:grpSpPr>
          <a:xfrm rot="-10800000">
            <a:off x="3090486" y="3375867"/>
            <a:ext cx="12447712" cy="5718037"/>
            <a:chOff x="0" y="0"/>
            <a:chExt cx="20494092" cy="9414259"/>
          </a:xfrm>
        </p:grpSpPr>
        <p:sp>
          <p:nvSpPr>
            <p:cNvPr name="Freeform 7" id="7"/>
            <p:cNvSpPr/>
            <p:nvPr/>
          </p:nvSpPr>
          <p:spPr>
            <a:xfrm flipH="false" flipV="false" rot="0">
              <a:off x="0" y="0"/>
              <a:ext cx="20494092" cy="9414259"/>
            </a:xfrm>
            <a:custGeom>
              <a:avLst/>
              <a:gdLst/>
              <a:ahLst/>
              <a:cxnLst/>
              <a:rect r="r" b="b" t="t" l="l"/>
              <a:pathLst>
                <a:path h="9414259" w="20494092">
                  <a:moveTo>
                    <a:pt x="20189292" y="0"/>
                  </a:moveTo>
                  <a:lnTo>
                    <a:pt x="304800" y="0"/>
                  </a:lnTo>
                  <a:cubicBezTo>
                    <a:pt x="135890" y="0"/>
                    <a:pt x="0" y="135890"/>
                    <a:pt x="0" y="304800"/>
                  </a:cubicBezTo>
                  <a:lnTo>
                    <a:pt x="0" y="9109459"/>
                  </a:lnTo>
                  <a:cubicBezTo>
                    <a:pt x="0" y="9278369"/>
                    <a:pt x="135890" y="9414259"/>
                    <a:pt x="304800" y="9414259"/>
                  </a:cubicBezTo>
                  <a:lnTo>
                    <a:pt x="20189292" y="9414259"/>
                  </a:lnTo>
                  <a:cubicBezTo>
                    <a:pt x="20358202" y="9414259"/>
                    <a:pt x="20494092" y="9278369"/>
                    <a:pt x="20494092" y="9109459"/>
                  </a:cubicBezTo>
                  <a:lnTo>
                    <a:pt x="20494092" y="304800"/>
                  </a:lnTo>
                  <a:cubicBezTo>
                    <a:pt x="20494092" y="135890"/>
                    <a:pt x="20358202" y="0"/>
                    <a:pt x="20189292" y="0"/>
                  </a:cubicBezTo>
                  <a:close/>
                </a:path>
              </a:pathLst>
            </a:custGeom>
            <a:solidFill>
              <a:srgbClr val="B7B7A4"/>
            </a:solidFill>
          </p:spPr>
        </p:sp>
      </p:grpSp>
      <p:sp>
        <p:nvSpPr>
          <p:cNvPr name="TextBox 8" id="8"/>
          <p:cNvSpPr txBox="true"/>
          <p:nvPr/>
        </p:nvSpPr>
        <p:spPr>
          <a:xfrm rot="0">
            <a:off x="3396773" y="3990418"/>
            <a:ext cx="11835139" cy="3952875"/>
          </a:xfrm>
          <a:prstGeom prst="rect">
            <a:avLst/>
          </a:prstGeom>
        </p:spPr>
        <p:txBody>
          <a:bodyPr anchor="t" rtlCol="false" tIns="0" lIns="0" bIns="0" rIns="0">
            <a:spAutoFit/>
          </a:bodyPr>
          <a:lstStyle/>
          <a:p>
            <a:pPr algn="ctr">
              <a:lnSpc>
                <a:spcPts val="3900"/>
              </a:lnSpc>
              <a:spcBef>
                <a:spcPct val="0"/>
              </a:spcBef>
            </a:pPr>
            <a:r>
              <a:rPr lang="en-US" sz="3000">
                <a:solidFill>
                  <a:srgbClr val="F8F5ED"/>
                </a:solidFill>
                <a:latin typeface="Livvic"/>
                <a:ea typeface="Livvic"/>
                <a:cs typeface="Livvic"/>
                <a:sym typeface="Livvic"/>
              </a:rPr>
              <a:t>In conclusion, our Coffee Management System demonstrates the power of distributed systems in real-world business applications. Using a microservices architecture, REST and gRPC communication, and automated analytics with ML predictions, café owners can manage multiple branches efficiently. Inventory, orders, and analytics work together seamlessly, providing real-time insights and improving decision-making. The system is scalable, reliable, and ready to grow with the business.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7B7A4"/>
        </a:solidFill>
      </p:bgPr>
    </p:bg>
    <p:spTree>
      <p:nvGrpSpPr>
        <p:cNvPr id="1" name=""/>
        <p:cNvGrpSpPr/>
        <p:nvPr/>
      </p:nvGrpSpPr>
      <p:grpSpPr>
        <a:xfrm>
          <a:off x="0" y="0"/>
          <a:ext cx="0" cy="0"/>
          <a:chOff x="0" y="0"/>
          <a:chExt cx="0" cy="0"/>
        </a:xfrm>
      </p:grpSpPr>
      <p:sp>
        <p:nvSpPr>
          <p:cNvPr name="Freeform 2" id="2"/>
          <p:cNvSpPr/>
          <p:nvPr/>
        </p:nvSpPr>
        <p:spPr>
          <a:xfrm flipH="false" flipV="false" rot="332470">
            <a:off x="3010264" y="-1081831"/>
            <a:ext cx="12267472" cy="6057064"/>
          </a:xfrm>
          <a:custGeom>
            <a:avLst/>
            <a:gdLst/>
            <a:ahLst/>
            <a:cxnLst/>
            <a:rect r="r" b="b" t="t" l="l"/>
            <a:pathLst>
              <a:path h="6057064" w="12267472">
                <a:moveTo>
                  <a:pt x="0" y="0"/>
                </a:moveTo>
                <a:lnTo>
                  <a:pt x="12267472" y="0"/>
                </a:lnTo>
                <a:lnTo>
                  <a:pt x="12267472" y="6057065"/>
                </a:lnTo>
                <a:lnTo>
                  <a:pt x="0" y="60570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427958">
            <a:off x="6549869" y="8242560"/>
            <a:ext cx="5188262" cy="2561705"/>
          </a:xfrm>
          <a:custGeom>
            <a:avLst/>
            <a:gdLst/>
            <a:ahLst/>
            <a:cxnLst/>
            <a:rect r="r" b="b" t="t" l="l"/>
            <a:pathLst>
              <a:path h="2561705" w="5188262">
                <a:moveTo>
                  <a:pt x="0" y="0"/>
                </a:moveTo>
                <a:lnTo>
                  <a:pt x="5188262" y="0"/>
                </a:lnTo>
                <a:lnTo>
                  <a:pt x="5188262" y="2561704"/>
                </a:lnTo>
                <a:lnTo>
                  <a:pt x="0" y="25617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562917" y="2579053"/>
            <a:ext cx="12714251" cy="7211059"/>
          </a:xfrm>
          <a:prstGeom prst="rect">
            <a:avLst/>
          </a:prstGeom>
        </p:spPr>
        <p:txBody>
          <a:bodyPr anchor="t" rtlCol="false" tIns="0" lIns="0" bIns="0" rIns="0">
            <a:spAutoFit/>
          </a:bodyPr>
          <a:lstStyle/>
          <a:p>
            <a:pPr algn="l" marL="885195" indent="-442598" lvl="1">
              <a:lnSpc>
                <a:spcPts val="5740"/>
              </a:lnSpc>
              <a:buFont typeface="Arial"/>
              <a:buChar char="•"/>
            </a:pPr>
            <a:r>
              <a:rPr lang="en-US" sz="4100" spc="676">
                <a:solidFill>
                  <a:srgbClr val="F8F5ED"/>
                </a:solidFill>
                <a:latin typeface="Livvic"/>
                <a:ea typeface="Livvic"/>
                <a:cs typeface="Livvic"/>
                <a:sym typeface="Livvic"/>
              </a:rPr>
              <a:t>Introduction &amp; Context</a:t>
            </a:r>
          </a:p>
          <a:p>
            <a:pPr algn="l" marL="885195" indent="-442598" lvl="1">
              <a:lnSpc>
                <a:spcPts val="5740"/>
              </a:lnSpc>
              <a:buFont typeface="Arial"/>
              <a:buChar char="•"/>
            </a:pPr>
            <a:r>
              <a:rPr lang="en-US" sz="4100" spc="676">
                <a:solidFill>
                  <a:srgbClr val="F8F5ED"/>
                </a:solidFill>
                <a:latin typeface="Livvic"/>
                <a:ea typeface="Livvic"/>
                <a:cs typeface="Livvic"/>
                <a:sym typeface="Livvic"/>
              </a:rPr>
              <a:t>Distributed System Concepts</a:t>
            </a:r>
          </a:p>
          <a:p>
            <a:pPr algn="l" marL="885195" indent="-442598" lvl="1">
              <a:lnSpc>
                <a:spcPts val="5740"/>
              </a:lnSpc>
              <a:buFont typeface="Arial"/>
              <a:buChar char="•"/>
            </a:pPr>
            <a:r>
              <a:rPr lang="en-US" sz="4100" spc="676">
                <a:solidFill>
                  <a:srgbClr val="F8F5ED"/>
                </a:solidFill>
                <a:latin typeface="Livvic"/>
                <a:ea typeface="Livvic"/>
                <a:cs typeface="Livvic"/>
                <a:sym typeface="Livvic"/>
              </a:rPr>
              <a:t>System Architecture</a:t>
            </a:r>
          </a:p>
          <a:p>
            <a:pPr algn="l" marL="885195" indent="-442598" lvl="1">
              <a:lnSpc>
                <a:spcPts val="5740"/>
              </a:lnSpc>
              <a:buFont typeface="Arial"/>
              <a:buChar char="•"/>
            </a:pPr>
            <a:r>
              <a:rPr lang="en-US" sz="4100" spc="676">
                <a:solidFill>
                  <a:srgbClr val="F8F5ED"/>
                </a:solidFill>
                <a:latin typeface="Livvic"/>
                <a:ea typeface="Livvic"/>
                <a:cs typeface="Livvic"/>
                <a:sym typeface="Livvic"/>
              </a:rPr>
              <a:t>Te</a:t>
            </a:r>
            <a:r>
              <a:rPr lang="en-US" sz="4100" spc="676">
                <a:solidFill>
                  <a:srgbClr val="F8F5ED"/>
                </a:solidFill>
                <a:latin typeface="Livvic"/>
                <a:ea typeface="Livvic"/>
                <a:cs typeface="Livvic"/>
                <a:sym typeface="Livvic"/>
              </a:rPr>
              <a:t>chnologies Used</a:t>
            </a:r>
          </a:p>
          <a:p>
            <a:pPr algn="l" marL="885195" indent="-442598" lvl="1">
              <a:lnSpc>
                <a:spcPts val="5740"/>
              </a:lnSpc>
              <a:buFont typeface="Arial"/>
              <a:buChar char="•"/>
            </a:pPr>
            <a:r>
              <a:rPr lang="en-US" sz="4100" spc="676">
                <a:solidFill>
                  <a:srgbClr val="F8F5ED"/>
                </a:solidFill>
                <a:latin typeface="Livvic"/>
                <a:ea typeface="Livvic"/>
                <a:cs typeface="Livvic"/>
                <a:sym typeface="Livvic"/>
              </a:rPr>
              <a:t>T</a:t>
            </a:r>
            <a:r>
              <a:rPr lang="en-US" sz="4100" spc="676">
                <a:solidFill>
                  <a:srgbClr val="F8F5ED"/>
                </a:solidFill>
                <a:latin typeface="Livvic"/>
                <a:ea typeface="Livvic"/>
                <a:cs typeface="Livvic"/>
                <a:sym typeface="Livvic"/>
              </a:rPr>
              <a:t>ests &amp; Validation </a:t>
            </a:r>
          </a:p>
          <a:p>
            <a:pPr algn="l" marL="885195" indent="-442598" lvl="1">
              <a:lnSpc>
                <a:spcPts val="5740"/>
              </a:lnSpc>
              <a:buFont typeface="Arial"/>
              <a:buChar char="•"/>
            </a:pPr>
            <a:r>
              <a:rPr lang="en-US" sz="4100" spc="676">
                <a:solidFill>
                  <a:srgbClr val="F8F5ED"/>
                </a:solidFill>
                <a:latin typeface="Livvic"/>
                <a:ea typeface="Livvic"/>
                <a:cs typeface="Livvic"/>
                <a:sym typeface="Livvic"/>
              </a:rPr>
              <a:t>System Workflow</a:t>
            </a:r>
          </a:p>
          <a:p>
            <a:pPr algn="l" marL="885195" indent="-442598" lvl="1">
              <a:lnSpc>
                <a:spcPts val="5740"/>
              </a:lnSpc>
              <a:buFont typeface="Arial"/>
              <a:buChar char="•"/>
            </a:pPr>
            <a:r>
              <a:rPr lang="en-US" sz="4100" spc="676">
                <a:solidFill>
                  <a:srgbClr val="F8F5ED"/>
                </a:solidFill>
                <a:latin typeface="Livvic"/>
                <a:ea typeface="Livvic"/>
                <a:cs typeface="Livvic"/>
                <a:sym typeface="Livvic"/>
              </a:rPr>
              <a:t>Business Impact</a:t>
            </a:r>
          </a:p>
          <a:p>
            <a:pPr algn="l" marL="885195" indent="-442598" lvl="1">
              <a:lnSpc>
                <a:spcPts val="5740"/>
              </a:lnSpc>
              <a:buFont typeface="Arial"/>
              <a:buChar char="•"/>
            </a:pPr>
            <a:r>
              <a:rPr lang="en-US" sz="4100" spc="676">
                <a:solidFill>
                  <a:srgbClr val="F8F5ED"/>
                </a:solidFill>
                <a:latin typeface="Livvic"/>
                <a:ea typeface="Livvic"/>
                <a:cs typeface="Livvic"/>
                <a:sym typeface="Livvic"/>
              </a:rPr>
              <a:t>Demo </a:t>
            </a:r>
          </a:p>
          <a:p>
            <a:pPr algn="l" marL="885195" indent="-442598" lvl="1">
              <a:lnSpc>
                <a:spcPts val="5740"/>
              </a:lnSpc>
              <a:buFont typeface="Arial"/>
              <a:buChar char="•"/>
            </a:pPr>
            <a:r>
              <a:rPr lang="en-US" sz="4100" spc="676">
                <a:solidFill>
                  <a:srgbClr val="F8F5ED"/>
                </a:solidFill>
                <a:latin typeface="Livvic"/>
                <a:ea typeface="Livvic"/>
                <a:cs typeface="Livvic"/>
                <a:sym typeface="Livvic"/>
              </a:rPr>
              <a:t>Conclusion</a:t>
            </a:r>
          </a:p>
          <a:p>
            <a:pPr algn="l">
              <a:lnSpc>
                <a:spcPts val="5740"/>
              </a:lnSpc>
            </a:pPr>
          </a:p>
        </p:txBody>
      </p:sp>
      <p:sp>
        <p:nvSpPr>
          <p:cNvPr name="Freeform 5" id="5"/>
          <p:cNvSpPr/>
          <p:nvPr/>
        </p:nvSpPr>
        <p:spPr>
          <a:xfrm flipH="false" flipV="false" rot="606137">
            <a:off x="5467279" y="1225311"/>
            <a:ext cx="7646520" cy="2360863"/>
          </a:xfrm>
          <a:custGeom>
            <a:avLst/>
            <a:gdLst/>
            <a:ahLst/>
            <a:cxnLst/>
            <a:rect r="r" b="b" t="t" l="l"/>
            <a:pathLst>
              <a:path h="2360863" w="7646520">
                <a:moveTo>
                  <a:pt x="0" y="0"/>
                </a:moveTo>
                <a:lnTo>
                  <a:pt x="7646520" y="0"/>
                </a:lnTo>
                <a:lnTo>
                  <a:pt x="7646520" y="2360863"/>
                </a:lnTo>
                <a:lnTo>
                  <a:pt x="0" y="2360863"/>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319086" y="857250"/>
            <a:ext cx="11649827" cy="1454406"/>
          </a:xfrm>
          <a:prstGeom prst="rect">
            <a:avLst/>
          </a:prstGeom>
        </p:spPr>
        <p:txBody>
          <a:bodyPr anchor="t" rtlCol="false" tIns="0" lIns="0" bIns="0" rIns="0">
            <a:spAutoFit/>
          </a:bodyPr>
          <a:lstStyle/>
          <a:p>
            <a:pPr algn="ctr" marL="0" indent="0" lvl="0">
              <a:lnSpc>
                <a:spcPts val="11023"/>
              </a:lnSpc>
            </a:pPr>
            <a:r>
              <a:rPr lang="en-US" b="true" sz="8479">
                <a:solidFill>
                  <a:srgbClr val="F8F5ED"/>
                </a:solidFill>
                <a:latin typeface="Hatton Bold"/>
                <a:ea typeface="Hatton Bold"/>
                <a:cs typeface="Hatton Bold"/>
                <a:sym typeface="Hatton Bold"/>
              </a:rPr>
              <a:t>Presentation Plan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5ED"/>
        </a:solidFill>
      </p:bgPr>
    </p:bg>
    <p:spTree>
      <p:nvGrpSpPr>
        <p:cNvPr id="1" name=""/>
        <p:cNvGrpSpPr/>
        <p:nvPr/>
      </p:nvGrpSpPr>
      <p:grpSpPr>
        <a:xfrm>
          <a:off x="0" y="0"/>
          <a:ext cx="0" cy="0"/>
          <a:chOff x="0" y="0"/>
          <a:chExt cx="0" cy="0"/>
        </a:xfrm>
      </p:grpSpPr>
      <p:sp>
        <p:nvSpPr>
          <p:cNvPr name="Freeform 2" id="2"/>
          <p:cNvSpPr/>
          <p:nvPr/>
        </p:nvSpPr>
        <p:spPr>
          <a:xfrm flipH="false" flipV="false" rot="0">
            <a:off x="-2905876" y="5602246"/>
            <a:ext cx="7100397" cy="7728323"/>
          </a:xfrm>
          <a:custGeom>
            <a:avLst/>
            <a:gdLst/>
            <a:ahLst/>
            <a:cxnLst/>
            <a:rect r="r" b="b" t="t" l="l"/>
            <a:pathLst>
              <a:path h="7728323" w="7100397">
                <a:moveTo>
                  <a:pt x="0" y="0"/>
                </a:moveTo>
                <a:lnTo>
                  <a:pt x="7100396" y="0"/>
                </a:lnTo>
                <a:lnTo>
                  <a:pt x="7100396" y="7728323"/>
                </a:lnTo>
                <a:lnTo>
                  <a:pt x="0" y="7728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2527697" y="2576560"/>
            <a:ext cx="13232606" cy="6078590"/>
            <a:chOff x="0" y="0"/>
            <a:chExt cx="20494092" cy="9414259"/>
          </a:xfrm>
        </p:grpSpPr>
        <p:sp>
          <p:nvSpPr>
            <p:cNvPr name="Freeform 4" id="4"/>
            <p:cNvSpPr/>
            <p:nvPr/>
          </p:nvSpPr>
          <p:spPr>
            <a:xfrm flipH="false" flipV="false" rot="0">
              <a:off x="0" y="0"/>
              <a:ext cx="20494092" cy="9414259"/>
            </a:xfrm>
            <a:custGeom>
              <a:avLst/>
              <a:gdLst/>
              <a:ahLst/>
              <a:cxnLst/>
              <a:rect r="r" b="b" t="t" l="l"/>
              <a:pathLst>
                <a:path h="9414259" w="20494092">
                  <a:moveTo>
                    <a:pt x="20189292" y="0"/>
                  </a:moveTo>
                  <a:lnTo>
                    <a:pt x="304800" y="0"/>
                  </a:lnTo>
                  <a:cubicBezTo>
                    <a:pt x="135890" y="0"/>
                    <a:pt x="0" y="135890"/>
                    <a:pt x="0" y="304800"/>
                  </a:cubicBezTo>
                  <a:lnTo>
                    <a:pt x="0" y="9109459"/>
                  </a:lnTo>
                  <a:cubicBezTo>
                    <a:pt x="0" y="9278369"/>
                    <a:pt x="135890" y="9414259"/>
                    <a:pt x="304800" y="9414259"/>
                  </a:cubicBezTo>
                  <a:lnTo>
                    <a:pt x="20189292" y="9414259"/>
                  </a:lnTo>
                  <a:cubicBezTo>
                    <a:pt x="20358202" y="9414259"/>
                    <a:pt x="20494092" y="9278369"/>
                    <a:pt x="20494092" y="9109459"/>
                  </a:cubicBezTo>
                  <a:lnTo>
                    <a:pt x="20494092" y="304800"/>
                  </a:lnTo>
                  <a:cubicBezTo>
                    <a:pt x="20494092" y="135890"/>
                    <a:pt x="20358202" y="0"/>
                    <a:pt x="20189292" y="0"/>
                  </a:cubicBezTo>
                  <a:close/>
                </a:path>
              </a:pathLst>
            </a:custGeom>
            <a:solidFill>
              <a:srgbClr val="B7B7A4"/>
            </a:solidFill>
          </p:spPr>
        </p:sp>
      </p:grpSp>
      <p:sp>
        <p:nvSpPr>
          <p:cNvPr name="Freeform 5" id="5"/>
          <p:cNvSpPr/>
          <p:nvPr/>
        </p:nvSpPr>
        <p:spPr>
          <a:xfrm flipH="false" flipV="false" rot="-7235371">
            <a:off x="13756529" y="-1188368"/>
            <a:ext cx="6211019" cy="4114800"/>
          </a:xfrm>
          <a:custGeom>
            <a:avLst/>
            <a:gdLst/>
            <a:ahLst/>
            <a:cxnLst/>
            <a:rect r="r" b="b" t="t" l="l"/>
            <a:pathLst>
              <a:path h="4114800" w="6211019">
                <a:moveTo>
                  <a:pt x="0" y="0"/>
                </a:moveTo>
                <a:lnTo>
                  <a:pt x="6211019" y="0"/>
                </a:lnTo>
                <a:lnTo>
                  <a:pt x="621101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710543" y="3182896"/>
            <a:ext cx="12866914" cy="4771390"/>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Livvic"/>
                <a:ea typeface="Livvic"/>
                <a:cs typeface="Livvic"/>
                <a:sym typeface="Livvic"/>
              </a:rPr>
              <a:t>As a business owner managing multiple coffee shop branches, it becomes essential to efficiently handle orders, inventory, and administration across different locations. Traditional monolithic applications are often not flexible or scalable enough to support this growth. This need led to the development of a microservices-based distributed coffee management system, designed to provide scalability, reliability, and efficient management through independent distributed services.</a:t>
            </a:r>
          </a:p>
        </p:txBody>
      </p:sp>
      <p:sp>
        <p:nvSpPr>
          <p:cNvPr name="Freeform 7" id="7"/>
          <p:cNvSpPr/>
          <p:nvPr/>
        </p:nvSpPr>
        <p:spPr>
          <a:xfrm flipH="false" flipV="false" rot="606137">
            <a:off x="4879450" y="652322"/>
            <a:ext cx="7646520" cy="2360863"/>
          </a:xfrm>
          <a:custGeom>
            <a:avLst/>
            <a:gdLst/>
            <a:ahLst/>
            <a:cxnLst/>
            <a:rect r="r" b="b" t="t" l="l"/>
            <a:pathLst>
              <a:path h="2360863" w="7646520">
                <a:moveTo>
                  <a:pt x="0" y="0"/>
                </a:moveTo>
                <a:lnTo>
                  <a:pt x="7646521" y="0"/>
                </a:lnTo>
                <a:lnTo>
                  <a:pt x="7646521" y="2360863"/>
                </a:lnTo>
                <a:lnTo>
                  <a:pt x="0" y="2360863"/>
                </a:lnTo>
                <a:lnTo>
                  <a:pt x="0" y="0"/>
                </a:lnTo>
                <a:close/>
              </a:path>
            </a:pathLst>
          </a:custGeom>
          <a:blipFill>
            <a:blip r:embed="rId6">
              <a:alphaModFix amt="61000"/>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217352" y="904875"/>
            <a:ext cx="13542952" cy="1108328"/>
          </a:xfrm>
          <a:prstGeom prst="rect">
            <a:avLst/>
          </a:prstGeom>
        </p:spPr>
        <p:txBody>
          <a:bodyPr anchor="t" rtlCol="false" tIns="0" lIns="0" bIns="0" rIns="0">
            <a:spAutoFit/>
          </a:bodyPr>
          <a:lstStyle/>
          <a:p>
            <a:pPr algn="ctr" marL="0" indent="0" lvl="0">
              <a:lnSpc>
                <a:spcPts val="8424"/>
              </a:lnSpc>
            </a:pPr>
            <a:r>
              <a:rPr lang="en-US" b="true" sz="6480">
                <a:solidFill>
                  <a:srgbClr val="7A4900"/>
                </a:solidFill>
                <a:latin typeface="Hatton Ultra-Bold"/>
                <a:ea typeface="Hatton Ultra-Bold"/>
                <a:cs typeface="Hatton Ultra-Bold"/>
                <a:sym typeface="Hatton Ultra-Bold"/>
              </a:rPr>
              <a:t>Introduction &amp; Context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5ED"/>
        </a:solidFill>
      </p:bgPr>
    </p:bg>
    <p:spTree>
      <p:nvGrpSpPr>
        <p:cNvPr id="1" name=""/>
        <p:cNvGrpSpPr/>
        <p:nvPr/>
      </p:nvGrpSpPr>
      <p:grpSpPr>
        <a:xfrm>
          <a:off x="0" y="0"/>
          <a:ext cx="0" cy="0"/>
          <a:chOff x="0" y="0"/>
          <a:chExt cx="0" cy="0"/>
        </a:xfrm>
      </p:grpSpPr>
      <p:sp>
        <p:nvSpPr>
          <p:cNvPr name="Freeform 2" id="2"/>
          <p:cNvSpPr/>
          <p:nvPr/>
        </p:nvSpPr>
        <p:spPr>
          <a:xfrm flipH="false" flipV="false" rot="0">
            <a:off x="-2905876" y="5602246"/>
            <a:ext cx="7100397" cy="7728323"/>
          </a:xfrm>
          <a:custGeom>
            <a:avLst/>
            <a:gdLst/>
            <a:ahLst/>
            <a:cxnLst/>
            <a:rect r="r" b="b" t="t" l="l"/>
            <a:pathLst>
              <a:path h="7728323" w="7100397">
                <a:moveTo>
                  <a:pt x="0" y="0"/>
                </a:moveTo>
                <a:lnTo>
                  <a:pt x="7100396" y="0"/>
                </a:lnTo>
                <a:lnTo>
                  <a:pt x="7100396" y="7728323"/>
                </a:lnTo>
                <a:lnTo>
                  <a:pt x="0" y="7728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1875362" y="2710964"/>
            <a:ext cx="6601205" cy="6909682"/>
            <a:chOff x="0" y="0"/>
            <a:chExt cx="10679483" cy="11178540"/>
          </a:xfrm>
        </p:grpSpPr>
        <p:sp>
          <p:nvSpPr>
            <p:cNvPr name="Freeform 4" id="4"/>
            <p:cNvSpPr/>
            <p:nvPr/>
          </p:nvSpPr>
          <p:spPr>
            <a:xfrm flipH="false" flipV="false" rot="0">
              <a:off x="0" y="0"/>
              <a:ext cx="10679482" cy="11178539"/>
            </a:xfrm>
            <a:custGeom>
              <a:avLst/>
              <a:gdLst/>
              <a:ahLst/>
              <a:cxnLst/>
              <a:rect r="r" b="b" t="t" l="l"/>
              <a:pathLst>
                <a:path h="11178539" w="10679482">
                  <a:moveTo>
                    <a:pt x="10374682" y="0"/>
                  </a:moveTo>
                  <a:lnTo>
                    <a:pt x="304800" y="0"/>
                  </a:lnTo>
                  <a:cubicBezTo>
                    <a:pt x="135890" y="0"/>
                    <a:pt x="0" y="135890"/>
                    <a:pt x="0" y="304800"/>
                  </a:cubicBezTo>
                  <a:lnTo>
                    <a:pt x="0" y="10873739"/>
                  </a:lnTo>
                  <a:cubicBezTo>
                    <a:pt x="0" y="11042649"/>
                    <a:pt x="135890" y="11178539"/>
                    <a:pt x="304800" y="11178539"/>
                  </a:cubicBezTo>
                  <a:lnTo>
                    <a:pt x="10374682" y="11178539"/>
                  </a:lnTo>
                  <a:cubicBezTo>
                    <a:pt x="10543592" y="11178539"/>
                    <a:pt x="10679482" y="11042649"/>
                    <a:pt x="10679482" y="10873739"/>
                  </a:cubicBezTo>
                  <a:lnTo>
                    <a:pt x="10679482" y="304800"/>
                  </a:lnTo>
                  <a:cubicBezTo>
                    <a:pt x="10679482" y="135890"/>
                    <a:pt x="10543592" y="0"/>
                    <a:pt x="10374682" y="0"/>
                  </a:cubicBezTo>
                  <a:close/>
                </a:path>
              </a:pathLst>
            </a:custGeom>
            <a:solidFill>
              <a:srgbClr val="FFFFFF"/>
            </a:solidFill>
          </p:spPr>
        </p:sp>
      </p:grpSp>
      <p:sp>
        <p:nvSpPr>
          <p:cNvPr name="Freeform 5" id="5"/>
          <p:cNvSpPr/>
          <p:nvPr/>
        </p:nvSpPr>
        <p:spPr>
          <a:xfrm flipH="true" flipV="true" rot="-5059000">
            <a:off x="14935299" y="873129"/>
            <a:ext cx="5059907" cy="2498329"/>
          </a:xfrm>
          <a:custGeom>
            <a:avLst/>
            <a:gdLst/>
            <a:ahLst/>
            <a:cxnLst/>
            <a:rect r="r" b="b" t="t" l="l"/>
            <a:pathLst>
              <a:path h="2498329" w="5059907">
                <a:moveTo>
                  <a:pt x="5059907" y="2498329"/>
                </a:moveTo>
                <a:lnTo>
                  <a:pt x="0" y="2498329"/>
                </a:lnTo>
                <a:lnTo>
                  <a:pt x="0" y="0"/>
                </a:lnTo>
                <a:lnTo>
                  <a:pt x="5059907" y="0"/>
                </a:lnTo>
                <a:lnTo>
                  <a:pt x="5059907" y="2498329"/>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5400000">
            <a:off x="10114315" y="2629321"/>
            <a:ext cx="6601205" cy="7072968"/>
            <a:chOff x="0" y="0"/>
            <a:chExt cx="10679483" cy="11442705"/>
          </a:xfrm>
        </p:grpSpPr>
        <p:sp>
          <p:nvSpPr>
            <p:cNvPr name="Freeform 7" id="7"/>
            <p:cNvSpPr/>
            <p:nvPr/>
          </p:nvSpPr>
          <p:spPr>
            <a:xfrm flipH="false" flipV="false" rot="0">
              <a:off x="0" y="0"/>
              <a:ext cx="10679482" cy="11442705"/>
            </a:xfrm>
            <a:custGeom>
              <a:avLst/>
              <a:gdLst/>
              <a:ahLst/>
              <a:cxnLst/>
              <a:rect r="r" b="b" t="t" l="l"/>
              <a:pathLst>
                <a:path h="11442705" w="10679482">
                  <a:moveTo>
                    <a:pt x="10374682" y="0"/>
                  </a:moveTo>
                  <a:lnTo>
                    <a:pt x="304800" y="0"/>
                  </a:lnTo>
                  <a:cubicBezTo>
                    <a:pt x="135890" y="0"/>
                    <a:pt x="0" y="135890"/>
                    <a:pt x="0" y="304800"/>
                  </a:cubicBezTo>
                  <a:lnTo>
                    <a:pt x="0" y="11137905"/>
                  </a:lnTo>
                  <a:cubicBezTo>
                    <a:pt x="0" y="11306814"/>
                    <a:pt x="135890" y="11442705"/>
                    <a:pt x="304800" y="11442705"/>
                  </a:cubicBezTo>
                  <a:lnTo>
                    <a:pt x="10374682" y="11442705"/>
                  </a:lnTo>
                  <a:cubicBezTo>
                    <a:pt x="10543592" y="11442705"/>
                    <a:pt x="10679482" y="11306814"/>
                    <a:pt x="10679482" y="11137905"/>
                  </a:cubicBezTo>
                  <a:lnTo>
                    <a:pt x="10679482" y="304800"/>
                  </a:lnTo>
                  <a:cubicBezTo>
                    <a:pt x="10679482" y="135890"/>
                    <a:pt x="10543592" y="0"/>
                    <a:pt x="10374682" y="0"/>
                  </a:cubicBezTo>
                  <a:close/>
                </a:path>
              </a:pathLst>
            </a:custGeom>
            <a:solidFill>
              <a:srgbClr val="FFFFFF"/>
            </a:solidFill>
          </p:spPr>
        </p:sp>
      </p:grpSp>
      <p:sp>
        <p:nvSpPr>
          <p:cNvPr name="TextBox 8" id="8"/>
          <p:cNvSpPr txBox="true"/>
          <p:nvPr/>
        </p:nvSpPr>
        <p:spPr>
          <a:xfrm rot="0">
            <a:off x="2370320" y="3184850"/>
            <a:ext cx="5611288" cy="1165225"/>
          </a:xfrm>
          <a:prstGeom prst="rect">
            <a:avLst/>
          </a:prstGeom>
        </p:spPr>
        <p:txBody>
          <a:bodyPr anchor="t" rtlCol="false" tIns="0" lIns="0" bIns="0" rIns="0">
            <a:spAutoFit/>
          </a:bodyPr>
          <a:lstStyle/>
          <a:p>
            <a:pPr algn="ctr">
              <a:lnSpc>
                <a:spcPts val="4550"/>
              </a:lnSpc>
              <a:spcBef>
                <a:spcPct val="0"/>
              </a:spcBef>
            </a:pPr>
            <a:r>
              <a:rPr lang="en-US" b="true" sz="3500">
                <a:solidFill>
                  <a:srgbClr val="7A4900"/>
                </a:solidFill>
                <a:latin typeface="Hatton Ultra-Bold"/>
                <a:ea typeface="Hatton Ultra-Bold"/>
                <a:cs typeface="Hatton Ultra-Bold"/>
                <a:sym typeface="Hatton Ultra-Bold"/>
              </a:rPr>
              <a:t>What is a Distributed System</a:t>
            </a:r>
          </a:p>
        </p:txBody>
      </p:sp>
      <p:sp>
        <p:nvSpPr>
          <p:cNvPr name="TextBox 9" id="9"/>
          <p:cNvSpPr txBox="true"/>
          <p:nvPr/>
        </p:nvSpPr>
        <p:spPr>
          <a:xfrm rot="0">
            <a:off x="10044063" y="3194375"/>
            <a:ext cx="6741708" cy="972820"/>
          </a:xfrm>
          <a:prstGeom prst="rect">
            <a:avLst/>
          </a:prstGeom>
        </p:spPr>
        <p:txBody>
          <a:bodyPr anchor="t" rtlCol="false" tIns="0" lIns="0" bIns="0" rIns="0">
            <a:spAutoFit/>
          </a:bodyPr>
          <a:lstStyle/>
          <a:p>
            <a:pPr algn="ctr">
              <a:lnSpc>
                <a:spcPts val="3770"/>
              </a:lnSpc>
              <a:spcBef>
                <a:spcPct val="0"/>
              </a:spcBef>
            </a:pPr>
            <a:r>
              <a:rPr lang="en-US" b="true" sz="2900">
                <a:solidFill>
                  <a:srgbClr val="7A4900"/>
                </a:solidFill>
                <a:latin typeface="Hatton Ultra-Bold"/>
                <a:ea typeface="Hatton Ultra-Bold"/>
                <a:cs typeface="Hatton Ultra-Bold"/>
                <a:sym typeface="Hatton Ultra-Bold"/>
              </a:rPr>
              <a:t>How My Project Qualifies as a Distributed System</a:t>
            </a:r>
          </a:p>
        </p:txBody>
      </p:sp>
      <p:sp>
        <p:nvSpPr>
          <p:cNvPr name="TextBox 10" id="10"/>
          <p:cNvSpPr txBox="true"/>
          <p:nvPr/>
        </p:nvSpPr>
        <p:spPr>
          <a:xfrm rot="0">
            <a:off x="1991867" y="4893000"/>
            <a:ext cx="6368194" cy="3952875"/>
          </a:xfrm>
          <a:prstGeom prst="rect">
            <a:avLst/>
          </a:prstGeom>
        </p:spPr>
        <p:txBody>
          <a:bodyPr anchor="t" rtlCol="false" tIns="0" lIns="0" bIns="0" rIns="0">
            <a:spAutoFit/>
          </a:bodyPr>
          <a:lstStyle/>
          <a:p>
            <a:pPr algn="l" marL="647700" indent="-323850" lvl="1">
              <a:lnSpc>
                <a:spcPts val="3900"/>
              </a:lnSpc>
              <a:buFont typeface="Arial"/>
              <a:buChar char="•"/>
            </a:pPr>
            <a:r>
              <a:rPr lang="en-US" sz="3000">
                <a:solidFill>
                  <a:srgbClr val="7A4900"/>
                </a:solidFill>
                <a:latin typeface="Livvic"/>
                <a:ea typeface="Livvic"/>
                <a:cs typeface="Livvic"/>
                <a:sym typeface="Livvic"/>
              </a:rPr>
              <a:t>A system with multiple independent components</a:t>
            </a:r>
          </a:p>
          <a:p>
            <a:pPr algn="l" marL="647700" indent="-323850" lvl="1">
              <a:lnSpc>
                <a:spcPts val="3900"/>
              </a:lnSpc>
              <a:buFont typeface="Arial"/>
              <a:buChar char="•"/>
            </a:pPr>
            <a:r>
              <a:rPr lang="en-US" sz="3000">
                <a:solidFill>
                  <a:srgbClr val="7A4900"/>
                </a:solidFill>
                <a:latin typeface="Livvic"/>
                <a:ea typeface="Livvic"/>
                <a:cs typeface="Livvic"/>
                <a:sym typeface="Livvic"/>
              </a:rPr>
              <a:t>Components communicate over a network</a:t>
            </a:r>
          </a:p>
          <a:p>
            <a:pPr algn="l" marL="647700" indent="-323850" lvl="1">
              <a:lnSpc>
                <a:spcPts val="3900"/>
              </a:lnSpc>
              <a:buFont typeface="Arial"/>
              <a:buChar char="•"/>
            </a:pPr>
            <a:r>
              <a:rPr lang="en-US" sz="3000">
                <a:solidFill>
                  <a:srgbClr val="7A4900"/>
                </a:solidFill>
                <a:latin typeface="Livvic"/>
                <a:ea typeface="Livvic"/>
                <a:cs typeface="Livvic"/>
                <a:sym typeface="Livvic"/>
              </a:rPr>
              <a:t>Components work together as a single system</a:t>
            </a:r>
          </a:p>
          <a:p>
            <a:pPr algn="l" marL="647700" indent="-323850" lvl="1">
              <a:lnSpc>
                <a:spcPts val="3900"/>
              </a:lnSpc>
              <a:buFont typeface="Arial"/>
              <a:buChar char="•"/>
            </a:pPr>
            <a:r>
              <a:rPr lang="en-US" sz="3000">
                <a:solidFill>
                  <a:srgbClr val="7A4900"/>
                </a:solidFill>
                <a:latin typeface="Livvic"/>
                <a:ea typeface="Livvic"/>
                <a:cs typeface="Livvic"/>
                <a:sym typeface="Livvic"/>
              </a:rPr>
              <a:t>Provides scalability, fault tolerance, and flexibility</a:t>
            </a:r>
          </a:p>
        </p:txBody>
      </p:sp>
      <p:sp>
        <p:nvSpPr>
          <p:cNvPr name="TextBox 11" id="11"/>
          <p:cNvSpPr txBox="true"/>
          <p:nvPr/>
        </p:nvSpPr>
        <p:spPr>
          <a:xfrm rot="0">
            <a:off x="10214517" y="4321500"/>
            <a:ext cx="6400800" cy="4943475"/>
          </a:xfrm>
          <a:prstGeom prst="rect">
            <a:avLst/>
          </a:prstGeom>
        </p:spPr>
        <p:txBody>
          <a:bodyPr anchor="t" rtlCol="false" tIns="0" lIns="0" bIns="0" rIns="0">
            <a:spAutoFit/>
          </a:bodyPr>
          <a:lstStyle/>
          <a:p>
            <a:pPr algn="l" marL="647700" indent="-323850" lvl="1">
              <a:lnSpc>
                <a:spcPts val="3900"/>
              </a:lnSpc>
              <a:buFont typeface="Arial"/>
              <a:buChar char="•"/>
            </a:pPr>
            <a:r>
              <a:rPr lang="en-US" sz="3000">
                <a:solidFill>
                  <a:srgbClr val="7A4900"/>
                </a:solidFill>
                <a:latin typeface="Livvic"/>
                <a:ea typeface="Livvic"/>
                <a:cs typeface="Livvic"/>
                <a:sym typeface="Livvic"/>
              </a:rPr>
              <a:t>Multiple independent services</a:t>
            </a:r>
          </a:p>
          <a:p>
            <a:pPr algn="l" marL="647700" indent="-323850" lvl="1">
              <a:lnSpc>
                <a:spcPts val="3900"/>
              </a:lnSpc>
              <a:spcBef>
                <a:spcPct val="0"/>
              </a:spcBef>
              <a:buFont typeface="Arial"/>
              <a:buChar char="•"/>
            </a:pPr>
            <a:r>
              <a:rPr lang="en-US" sz="3000">
                <a:solidFill>
                  <a:srgbClr val="7A4900"/>
                </a:solidFill>
                <a:latin typeface="Livvic"/>
                <a:ea typeface="Livvic"/>
                <a:cs typeface="Livvic"/>
                <a:sym typeface="Livvic"/>
              </a:rPr>
              <a:t>Network communication via REST and gRPC</a:t>
            </a:r>
          </a:p>
          <a:p>
            <a:pPr algn="l" marL="647700" indent="-323850" lvl="1">
              <a:lnSpc>
                <a:spcPts val="3900"/>
              </a:lnSpc>
              <a:spcBef>
                <a:spcPct val="0"/>
              </a:spcBef>
              <a:buFont typeface="Arial"/>
              <a:buChar char="•"/>
            </a:pPr>
            <a:r>
              <a:rPr lang="en-US" sz="3000">
                <a:solidFill>
                  <a:srgbClr val="7A4900"/>
                </a:solidFill>
                <a:latin typeface="Livvic"/>
                <a:ea typeface="Livvic"/>
                <a:cs typeface="Livvic"/>
                <a:sym typeface="Livvic"/>
              </a:rPr>
              <a:t>Each service runs in its own Docker container → isolated and independent</a:t>
            </a:r>
          </a:p>
          <a:p>
            <a:pPr algn="l" marL="647700" indent="-323850" lvl="1">
              <a:lnSpc>
                <a:spcPts val="3900"/>
              </a:lnSpc>
              <a:spcBef>
                <a:spcPct val="0"/>
              </a:spcBef>
              <a:buFont typeface="Arial"/>
              <a:buChar char="•"/>
            </a:pPr>
            <a:r>
              <a:rPr lang="en-US" sz="3000">
                <a:solidFill>
                  <a:srgbClr val="7A4900"/>
                </a:solidFill>
                <a:latin typeface="Livvic"/>
                <a:ea typeface="Livvic"/>
                <a:cs typeface="Livvic"/>
                <a:sym typeface="Livvic"/>
              </a:rPr>
              <a:t>Shared database: each service handles specific responsibilities</a:t>
            </a:r>
          </a:p>
          <a:p>
            <a:pPr algn="l" marL="647700" indent="-323850" lvl="1">
              <a:lnSpc>
                <a:spcPts val="3900"/>
              </a:lnSpc>
              <a:spcBef>
                <a:spcPct val="0"/>
              </a:spcBef>
              <a:buFont typeface="Arial"/>
              <a:buChar char="•"/>
            </a:pPr>
            <a:r>
              <a:rPr lang="en-US" sz="3000">
                <a:solidFill>
                  <a:srgbClr val="7A4900"/>
                </a:solidFill>
                <a:latin typeface="Livvic"/>
                <a:ea typeface="Livvic"/>
                <a:cs typeface="Livvic"/>
                <a:sym typeface="Livvic"/>
              </a:rPr>
              <a:t>Services work together to manage coffee shop operations</a:t>
            </a:r>
          </a:p>
        </p:txBody>
      </p:sp>
      <p:sp>
        <p:nvSpPr>
          <p:cNvPr name="Freeform 12" id="12"/>
          <p:cNvSpPr/>
          <p:nvPr/>
        </p:nvSpPr>
        <p:spPr>
          <a:xfrm flipH="false" flipV="false" rot="606137">
            <a:off x="4807545" y="941862"/>
            <a:ext cx="7646520" cy="2360863"/>
          </a:xfrm>
          <a:custGeom>
            <a:avLst/>
            <a:gdLst/>
            <a:ahLst/>
            <a:cxnLst/>
            <a:rect r="r" b="b" t="t" l="l"/>
            <a:pathLst>
              <a:path h="2360863" w="7646520">
                <a:moveTo>
                  <a:pt x="0" y="0"/>
                </a:moveTo>
                <a:lnTo>
                  <a:pt x="7646520" y="0"/>
                </a:lnTo>
                <a:lnTo>
                  <a:pt x="7646520" y="2360863"/>
                </a:lnTo>
                <a:lnTo>
                  <a:pt x="0" y="2360863"/>
                </a:lnTo>
                <a:lnTo>
                  <a:pt x="0" y="0"/>
                </a:lnTo>
                <a:close/>
              </a:path>
            </a:pathLst>
          </a:custGeom>
          <a:blipFill>
            <a:blip r:embed="rId6">
              <a:alphaModFix amt="61000"/>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2831294" y="1143000"/>
            <a:ext cx="12186850" cy="1338754"/>
          </a:xfrm>
          <a:prstGeom prst="rect">
            <a:avLst/>
          </a:prstGeom>
        </p:spPr>
        <p:txBody>
          <a:bodyPr anchor="t" rtlCol="false" tIns="0" lIns="0" bIns="0" rIns="0">
            <a:spAutoFit/>
          </a:bodyPr>
          <a:lstStyle/>
          <a:p>
            <a:pPr algn="ctr" marL="0" indent="0" lvl="0">
              <a:lnSpc>
                <a:spcPts val="4854"/>
              </a:lnSpc>
            </a:pPr>
            <a:r>
              <a:rPr lang="en-US" b="true" sz="5579">
                <a:solidFill>
                  <a:srgbClr val="7A4900"/>
                </a:solidFill>
                <a:latin typeface="Hatton Ultra-Bold"/>
                <a:ea typeface="Hatton Ultra-Bold"/>
                <a:cs typeface="Hatton Ultra-Bold"/>
                <a:sym typeface="Hatton Ultra-Bold"/>
              </a:rPr>
              <a:t>D</a:t>
            </a:r>
            <a:r>
              <a:rPr lang="en-US" b="true" sz="5579">
                <a:solidFill>
                  <a:srgbClr val="7A4900"/>
                </a:solidFill>
                <a:latin typeface="Hatton Ultra-Bold"/>
                <a:ea typeface="Hatton Ultra-Bold"/>
                <a:cs typeface="Hatton Ultra-Bold"/>
                <a:sym typeface="Hatton Ultra-Bold"/>
              </a:rPr>
              <a:t>istributed System Concepts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5ED"/>
        </a:solidFill>
      </p:bgPr>
    </p:bg>
    <p:spTree>
      <p:nvGrpSpPr>
        <p:cNvPr id="1" name=""/>
        <p:cNvGrpSpPr/>
        <p:nvPr/>
      </p:nvGrpSpPr>
      <p:grpSpPr>
        <a:xfrm>
          <a:off x="0" y="0"/>
          <a:ext cx="0" cy="0"/>
          <a:chOff x="0" y="0"/>
          <a:chExt cx="0" cy="0"/>
        </a:xfrm>
      </p:grpSpPr>
      <p:sp>
        <p:nvSpPr>
          <p:cNvPr name="Freeform 2" id="2"/>
          <p:cNvSpPr/>
          <p:nvPr/>
        </p:nvSpPr>
        <p:spPr>
          <a:xfrm flipH="false" flipV="false" rot="0">
            <a:off x="-2267206" y="-1810893"/>
            <a:ext cx="7100397" cy="7728323"/>
          </a:xfrm>
          <a:custGeom>
            <a:avLst/>
            <a:gdLst/>
            <a:ahLst/>
            <a:cxnLst/>
            <a:rect r="r" b="b" t="t" l="l"/>
            <a:pathLst>
              <a:path h="7728323" w="7100397">
                <a:moveTo>
                  <a:pt x="0" y="0"/>
                </a:moveTo>
                <a:lnTo>
                  <a:pt x="7100397" y="0"/>
                </a:lnTo>
                <a:lnTo>
                  <a:pt x="7100397" y="7728323"/>
                </a:lnTo>
                <a:lnTo>
                  <a:pt x="0" y="7728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71678" y="6964736"/>
            <a:ext cx="6923966" cy="4587128"/>
          </a:xfrm>
          <a:custGeom>
            <a:avLst/>
            <a:gdLst/>
            <a:ahLst/>
            <a:cxnLst/>
            <a:rect r="r" b="b" t="t" l="l"/>
            <a:pathLst>
              <a:path h="4587128" w="6923966">
                <a:moveTo>
                  <a:pt x="0" y="0"/>
                </a:moveTo>
                <a:lnTo>
                  <a:pt x="6923966" y="0"/>
                </a:lnTo>
                <a:lnTo>
                  <a:pt x="6923966" y="4587128"/>
                </a:lnTo>
                <a:lnTo>
                  <a:pt x="0" y="4587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645952" y="2053268"/>
            <a:ext cx="5910495" cy="7534396"/>
          </a:xfrm>
          <a:custGeom>
            <a:avLst/>
            <a:gdLst/>
            <a:ahLst/>
            <a:cxnLst/>
            <a:rect r="r" b="b" t="t" l="l"/>
            <a:pathLst>
              <a:path h="7534396" w="5910495">
                <a:moveTo>
                  <a:pt x="0" y="0"/>
                </a:moveTo>
                <a:lnTo>
                  <a:pt x="5910496" y="0"/>
                </a:lnTo>
                <a:lnTo>
                  <a:pt x="5910496" y="7534396"/>
                </a:lnTo>
                <a:lnTo>
                  <a:pt x="0" y="7534396"/>
                </a:lnTo>
                <a:lnTo>
                  <a:pt x="0" y="0"/>
                </a:lnTo>
                <a:close/>
              </a:path>
            </a:pathLst>
          </a:custGeom>
          <a:blipFill>
            <a:blip r:embed="rId6"/>
            <a:stretch>
              <a:fillRect l="0" t="-1602" r="0" b="-16141"/>
            </a:stretch>
          </a:blipFill>
          <a:ln w="38100" cap="sq">
            <a:solidFill>
              <a:srgbClr val="000000"/>
            </a:solidFill>
            <a:prstDash val="solid"/>
            <a:miter/>
          </a:ln>
        </p:spPr>
      </p:sp>
      <p:sp>
        <p:nvSpPr>
          <p:cNvPr name="Freeform 5" id="5"/>
          <p:cNvSpPr/>
          <p:nvPr/>
        </p:nvSpPr>
        <p:spPr>
          <a:xfrm flipH="false" flipV="false" rot="606137">
            <a:off x="5477378" y="578923"/>
            <a:ext cx="7646520" cy="2360863"/>
          </a:xfrm>
          <a:custGeom>
            <a:avLst/>
            <a:gdLst/>
            <a:ahLst/>
            <a:cxnLst/>
            <a:rect r="r" b="b" t="t" l="l"/>
            <a:pathLst>
              <a:path h="2360863" w="7646520">
                <a:moveTo>
                  <a:pt x="0" y="0"/>
                </a:moveTo>
                <a:lnTo>
                  <a:pt x="7646520" y="0"/>
                </a:lnTo>
                <a:lnTo>
                  <a:pt x="7646520" y="2360863"/>
                </a:lnTo>
                <a:lnTo>
                  <a:pt x="0" y="2360863"/>
                </a:lnTo>
                <a:lnTo>
                  <a:pt x="0" y="0"/>
                </a:lnTo>
                <a:close/>
              </a:path>
            </a:pathLst>
          </a:custGeom>
          <a:blipFill>
            <a:blip r:embed="rId7">
              <a:alphaModFix amt="61000"/>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3743629" y="678331"/>
            <a:ext cx="11715141" cy="1081023"/>
          </a:xfrm>
          <a:prstGeom prst="rect">
            <a:avLst/>
          </a:prstGeom>
        </p:spPr>
        <p:txBody>
          <a:bodyPr anchor="t" rtlCol="false" tIns="0" lIns="0" bIns="0" rIns="0">
            <a:spAutoFit/>
          </a:bodyPr>
          <a:lstStyle/>
          <a:p>
            <a:pPr algn="ctr" marL="0" indent="0" lvl="0">
              <a:lnSpc>
                <a:spcPts val="8294"/>
              </a:lnSpc>
            </a:pPr>
            <a:r>
              <a:rPr lang="en-US" b="true" sz="6380">
                <a:solidFill>
                  <a:srgbClr val="7A4900"/>
                </a:solidFill>
                <a:latin typeface="Hatton Ultra-Bold"/>
                <a:ea typeface="Hatton Ultra-Bold"/>
                <a:cs typeface="Hatton Ultra-Bold"/>
                <a:sym typeface="Hatton Ultra-Bold"/>
              </a:rPr>
              <a:t>System Architecture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5ED"/>
        </a:solidFill>
      </p:bgPr>
    </p:bg>
    <p:spTree>
      <p:nvGrpSpPr>
        <p:cNvPr id="1" name=""/>
        <p:cNvGrpSpPr/>
        <p:nvPr/>
      </p:nvGrpSpPr>
      <p:grpSpPr>
        <a:xfrm>
          <a:off x="0" y="0"/>
          <a:ext cx="0" cy="0"/>
          <a:chOff x="0" y="0"/>
          <a:chExt cx="0" cy="0"/>
        </a:xfrm>
      </p:grpSpPr>
      <p:sp>
        <p:nvSpPr>
          <p:cNvPr name="Freeform 2" id="2"/>
          <p:cNvSpPr/>
          <p:nvPr/>
        </p:nvSpPr>
        <p:spPr>
          <a:xfrm flipH="false" flipV="false" rot="0">
            <a:off x="-1715018" y="7496743"/>
            <a:ext cx="5487435" cy="4348792"/>
          </a:xfrm>
          <a:custGeom>
            <a:avLst/>
            <a:gdLst/>
            <a:ahLst/>
            <a:cxnLst/>
            <a:rect r="r" b="b" t="t" l="l"/>
            <a:pathLst>
              <a:path h="4348792" w="5487435">
                <a:moveTo>
                  <a:pt x="0" y="0"/>
                </a:moveTo>
                <a:lnTo>
                  <a:pt x="5487436" y="0"/>
                </a:lnTo>
                <a:lnTo>
                  <a:pt x="5487436" y="4348792"/>
                </a:lnTo>
                <a:lnTo>
                  <a:pt x="0" y="434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816992" y="-505716"/>
            <a:ext cx="7315200" cy="3611880"/>
          </a:xfrm>
          <a:custGeom>
            <a:avLst/>
            <a:gdLst/>
            <a:ahLst/>
            <a:cxnLst/>
            <a:rect r="r" b="b" t="t" l="l"/>
            <a:pathLst>
              <a:path h="3611880" w="7315200">
                <a:moveTo>
                  <a:pt x="0" y="0"/>
                </a:moveTo>
                <a:lnTo>
                  <a:pt x="7315200" y="0"/>
                </a:lnTo>
                <a:lnTo>
                  <a:pt x="7315200" y="3611880"/>
                </a:lnTo>
                <a:lnTo>
                  <a:pt x="0" y="36118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10800000">
            <a:off x="1028700" y="3157138"/>
            <a:ext cx="4884617" cy="6101162"/>
            <a:chOff x="0" y="0"/>
            <a:chExt cx="11151951" cy="13929417"/>
          </a:xfrm>
        </p:grpSpPr>
        <p:sp>
          <p:nvSpPr>
            <p:cNvPr name="Freeform 5" id="5"/>
            <p:cNvSpPr/>
            <p:nvPr/>
          </p:nvSpPr>
          <p:spPr>
            <a:xfrm flipH="false" flipV="false" rot="0">
              <a:off x="0" y="0"/>
              <a:ext cx="11151950" cy="13929416"/>
            </a:xfrm>
            <a:custGeom>
              <a:avLst/>
              <a:gdLst/>
              <a:ahLst/>
              <a:cxnLst/>
              <a:rect r="r" b="b" t="t" l="l"/>
              <a:pathLst>
                <a:path h="13929416" w="11151950">
                  <a:moveTo>
                    <a:pt x="10847150" y="0"/>
                  </a:moveTo>
                  <a:lnTo>
                    <a:pt x="304800" y="0"/>
                  </a:lnTo>
                  <a:cubicBezTo>
                    <a:pt x="135890" y="0"/>
                    <a:pt x="0" y="135890"/>
                    <a:pt x="0" y="304800"/>
                  </a:cubicBezTo>
                  <a:lnTo>
                    <a:pt x="0" y="13624616"/>
                  </a:lnTo>
                  <a:cubicBezTo>
                    <a:pt x="0" y="13793527"/>
                    <a:pt x="135890" y="13929416"/>
                    <a:pt x="304800" y="13929416"/>
                  </a:cubicBezTo>
                  <a:lnTo>
                    <a:pt x="10847150" y="13929416"/>
                  </a:lnTo>
                  <a:cubicBezTo>
                    <a:pt x="11016060" y="13929416"/>
                    <a:pt x="11151950" y="13793527"/>
                    <a:pt x="11151950" y="13624616"/>
                  </a:cubicBezTo>
                  <a:lnTo>
                    <a:pt x="11151950" y="304800"/>
                  </a:lnTo>
                  <a:cubicBezTo>
                    <a:pt x="11151950" y="135890"/>
                    <a:pt x="11016060" y="0"/>
                    <a:pt x="10847150" y="0"/>
                  </a:cubicBezTo>
                  <a:close/>
                </a:path>
              </a:pathLst>
            </a:custGeom>
            <a:solidFill>
              <a:srgbClr val="DDBEA9"/>
            </a:solidFill>
          </p:spPr>
        </p:sp>
      </p:grpSp>
      <p:sp>
        <p:nvSpPr>
          <p:cNvPr name="Freeform 6" id="6"/>
          <p:cNvSpPr/>
          <p:nvPr/>
        </p:nvSpPr>
        <p:spPr>
          <a:xfrm flipH="false" flipV="false" rot="606137">
            <a:off x="5467279" y="1225311"/>
            <a:ext cx="7646520" cy="2360863"/>
          </a:xfrm>
          <a:custGeom>
            <a:avLst/>
            <a:gdLst/>
            <a:ahLst/>
            <a:cxnLst/>
            <a:rect r="r" b="b" t="t" l="l"/>
            <a:pathLst>
              <a:path h="2360863" w="7646520">
                <a:moveTo>
                  <a:pt x="0" y="0"/>
                </a:moveTo>
                <a:lnTo>
                  <a:pt x="7646520" y="0"/>
                </a:lnTo>
                <a:lnTo>
                  <a:pt x="7646520" y="2360863"/>
                </a:lnTo>
                <a:lnTo>
                  <a:pt x="0" y="2360863"/>
                </a:lnTo>
                <a:lnTo>
                  <a:pt x="0" y="0"/>
                </a:lnTo>
                <a:close/>
              </a:path>
            </a:pathLst>
          </a:custGeom>
          <a:blipFill>
            <a:blip r:embed="rId6">
              <a:alphaModFix amt="61000"/>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10800000">
            <a:off x="6701692" y="3157138"/>
            <a:ext cx="4884617" cy="6101162"/>
            <a:chOff x="0" y="0"/>
            <a:chExt cx="11151951" cy="13929417"/>
          </a:xfrm>
        </p:grpSpPr>
        <p:sp>
          <p:nvSpPr>
            <p:cNvPr name="Freeform 8" id="8"/>
            <p:cNvSpPr/>
            <p:nvPr/>
          </p:nvSpPr>
          <p:spPr>
            <a:xfrm flipH="false" flipV="false" rot="0">
              <a:off x="0" y="0"/>
              <a:ext cx="11151950" cy="13929416"/>
            </a:xfrm>
            <a:custGeom>
              <a:avLst/>
              <a:gdLst/>
              <a:ahLst/>
              <a:cxnLst/>
              <a:rect r="r" b="b" t="t" l="l"/>
              <a:pathLst>
                <a:path h="13929416" w="11151950">
                  <a:moveTo>
                    <a:pt x="10847150" y="0"/>
                  </a:moveTo>
                  <a:lnTo>
                    <a:pt x="304800" y="0"/>
                  </a:lnTo>
                  <a:cubicBezTo>
                    <a:pt x="135890" y="0"/>
                    <a:pt x="0" y="135890"/>
                    <a:pt x="0" y="304800"/>
                  </a:cubicBezTo>
                  <a:lnTo>
                    <a:pt x="0" y="13624616"/>
                  </a:lnTo>
                  <a:cubicBezTo>
                    <a:pt x="0" y="13793527"/>
                    <a:pt x="135890" y="13929416"/>
                    <a:pt x="304800" y="13929416"/>
                  </a:cubicBezTo>
                  <a:lnTo>
                    <a:pt x="10847150" y="13929416"/>
                  </a:lnTo>
                  <a:cubicBezTo>
                    <a:pt x="11016060" y="13929416"/>
                    <a:pt x="11151950" y="13793527"/>
                    <a:pt x="11151950" y="13624616"/>
                  </a:cubicBezTo>
                  <a:lnTo>
                    <a:pt x="11151950" y="304800"/>
                  </a:lnTo>
                  <a:cubicBezTo>
                    <a:pt x="11151950" y="135890"/>
                    <a:pt x="11016060" y="0"/>
                    <a:pt x="10847150" y="0"/>
                  </a:cubicBezTo>
                  <a:close/>
                </a:path>
              </a:pathLst>
            </a:custGeom>
            <a:solidFill>
              <a:srgbClr val="DDBEA9"/>
            </a:solidFill>
          </p:spPr>
        </p:sp>
      </p:grpSp>
      <p:grpSp>
        <p:nvGrpSpPr>
          <p:cNvPr name="Group 9" id="9"/>
          <p:cNvGrpSpPr/>
          <p:nvPr/>
        </p:nvGrpSpPr>
        <p:grpSpPr>
          <a:xfrm rot="-10800000">
            <a:off x="12374683" y="3157138"/>
            <a:ext cx="4884617" cy="6101162"/>
            <a:chOff x="0" y="0"/>
            <a:chExt cx="11151951" cy="13929417"/>
          </a:xfrm>
        </p:grpSpPr>
        <p:sp>
          <p:nvSpPr>
            <p:cNvPr name="Freeform 10" id="10"/>
            <p:cNvSpPr/>
            <p:nvPr/>
          </p:nvSpPr>
          <p:spPr>
            <a:xfrm flipH="false" flipV="false" rot="0">
              <a:off x="0" y="0"/>
              <a:ext cx="11151950" cy="13929416"/>
            </a:xfrm>
            <a:custGeom>
              <a:avLst/>
              <a:gdLst/>
              <a:ahLst/>
              <a:cxnLst/>
              <a:rect r="r" b="b" t="t" l="l"/>
              <a:pathLst>
                <a:path h="13929416" w="11151950">
                  <a:moveTo>
                    <a:pt x="10847150" y="0"/>
                  </a:moveTo>
                  <a:lnTo>
                    <a:pt x="304800" y="0"/>
                  </a:lnTo>
                  <a:cubicBezTo>
                    <a:pt x="135890" y="0"/>
                    <a:pt x="0" y="135890"/>
                    <a:pt x="0" y="304800"/>
                  </a:cubicBezTo>
                  <a:lnTo>
                    <a:pt x="0" y="13624616"/>
                  </a:lnTo>
                  <a:cubicBezTo>
                    <a:pt x="0" y="13793527"/>
                    <a:pt x="135890" y="13929416"/>
                    <a:pt x="304800" y="13929416"/>
                  </a:cubicBezTo>
                  <a:lnTo>
                    <a:pt x="10847150" y="13929416"/>
                  </a:lnTo>
                  <a:cubicBezTo>
                    <a:pt x="11016060" y="13929416"/>
                    <a:pt x="11151950" y="13793527"/>
                    <a:pt x="11151950" y="13624616"/>
                  </a:cubicBezTo>
                  <a:lnTo>
                    <a:pt x="11151950" y="304800"/>
                  </a:lnTo>
                  <a:cubicBezTo>
                    <a:pt x="11151950" y="135890"/>
                    <a:pt x="11016060" y="0"/>
                    <a:pt x="10847150" y="0"/>
                  </a:cubicBezTo>
                  <a:close/>
                </a:path>
              </a:pathLst>
            </a:custGeom>
            <a:solidFill>
              <a:srgbClr val="DDBEA9"/>
            </a:solidFill>
          </p:spPr>
        </p:sp>
      </p:grpSp>
      <p:sp>
        <p:nvSpPr>
          <p:cNvPr name="TextBox 11" id="11"/>
          <p:cNvSpPr txBox="true"/>
          <p:nvPr/>
        </p:nvSpPr>
        <p:spPr>
          <a:xfrm rot="0">
            <a:off x="2745129" y="1316735"/>
            <a:ext cx="12797742" cy="1126108"/>
          </a:xfrm>
          <a:prstGeom prst="rect">
            <a:avLst/>
          </a:prstGeom>
        </p:spPr>
        <p:txBody>
          <a:bodyPr anchor="t" rtlCol="false" tIns="0" lIns="0" bIns="0" rIns="0">
            <a:spAutoFit/>
          </a:bodyPr>
          <a:lstStyle/>
          <a:p>
            <a:pPr algn="ctr" marL="0" indent="0" lvl="0">
              <a:lnSpc>
                <a:spcPts val="8554"/>
              </a:lnSpc>
            </a:pPr>
            <a:r>
              <a:rPr lang="en-US" b="true" sz="6580">
                <a:solidFill>
                  <a:srgbClr val="7A4900"/>
                </a:solidFill>
                <a:latin typeface="Hatton Ultra-Bold"/>
                <a:ea typeface="Hatton Ultra-Bold"/>
                <a:cs typeface="Hatton Ultra-Bold"/>
                <a:sym typeface="Hatton Ultra-Bold"/>
              </a:rPr>
              <a:t>Technologies Used</a:t>
            </a:r>
          </a:p>
        </p:txBody>
      </p:sp>
      <p:sp>
        <p:nvSpPr>
          <p:cNvPr name="TextBox 12" id="12"/>
          <p:cNvSpPr txBox="true"/>
          <p:nvPr/>
        </p:nvSpPr>
        <p:spPr>
          <a:xfrm rot="0">
            <a:off x="1591323" y="3348136"/>
            <a:ext cx="3759370" cy="1019175"/>
          </a:xfrm>
          <a:prstGeom prst="rect">
            <a:avLst/>
          </a:prstGeom>
        </p:spPr>
        <p:txBody>
          <a:bodyPr anchor="t" rtlCol="false" tIns="0" lIns="0" bIns="0" rIns="0">
            <a:spAutoFit/>
          </a:bodyPr>
          <a:lstStyle/>
          <a:p>
            <a:pPr algn="ctr">
              <a:lnSpc>
                <a:spcPts val="3900"/>
              </a:lnSpc>
              <a:spcBef>
                <a:spcPct val="0"/>
              </a:spcBef>
            </a:pPr>
            <a:r>
              <a:rPr lang="en-US" b="true" sz="3000">
                <a:solidFill>
                  <a:srgbClr val="BF7343"/>
                </a:solidFill>
                <a:latin typeface="Hatton Ultra-Bold"/>
                <a:ea typeface="Hatton Ultra-Bold"/>
                <a:cs typeface="Hatton Ultra-Bold"/>
                <a:sym typeface="Hatton Ultra-Bold"/>
              </a:rPr>
              <a:t>Programming &amp; Development</a:t>
            </a:r>
          </a:p>
        </p:txBody>
      </p:sp>
      <p:sp>
        <p:nvSpPr>
          <p:cNvPr name="TextBox 13" id="13"/>
          <p:cNvSpPr txBox="true"/>
          <p:nvPr/>
        </p:nvSpPr>
        <p:spPr>
          <a:xfrm rot="0">
            <a:off x="1345346" y="5035316"/>
            <a:ext cx="4251325" cy="3457575"/>
          </a:xfrm>
          <a:prstGeom prst="rect">
            <a:avLst/>
          </a:prstGeom>
        </p:spPr>
        <p:txBody>
          <a:bodyPr anchor="t" rtlCol="false" tIns="0" lIns="0" bIns="0" rIns="0">
            <a:spAutoFit/>
          </a:bodyPr>
          <a:lstStyle/>
          <a:p>
            <a:pPr algn="l" marL="647700" indent="-323850" lvl="1">
              <a:lnSpc>
                <a:spcPts val="3900"/>
              </a:lnSpc>
              <a:buFont typeface="Arial"/>
              <a:buChar char="•"/>
            </a:pPr>
            <a:r>
              <a:rPr lang="en-US" sz="3000">
                <a:solidFill>
                  <a:srgbClr val="FFFFFF"/>
                </a:solidFill>
                <a:latin typeface="Livvic"/>
                <a:ea typeface="Livvic"/>
                <a:cs typeface="Livvic"/>
                <a:sym typeface="Livvic"/>
              </a:rPr>
              <a:t>Python (backend logic)</a:t>
            </a:r>
          </a:p>
          <a:p>
            <a:pPr algn="l" marL="647700" indent="-323850" lvl="1">
              <a:lnSpc>
                <a:spcPts val="3900"/>
              </a:lnSpc>
              <a:buFont typeface="Arial"/>
              <a:buChar char="•"/>
            </a:pPr>
            <a:r>
              <a:rPr lang="en-US" sz="3000">
                <a:solidFill>
                  <a:srgbClr val="FFFFFF"/>
                </a:solidFill>
                <a:latin typeface="Livvic"/>
                <a:ea typeface="Livvic"/>
                <a:cs typeface="Livvic"/>
                <a:sym typeface="Livvic"/>
              </a:rPr>
              <a:t>Flask (REST API framework)</a:t>
            </a:r>
          </a:p>
          <a:p>
            <a:pPr algn="l" marL="647700" indent="-323850" lvl="1">
              <a:lnSpc>
                <a:spcPts val="3900"/>
              </a:lnSpc>
              <a:buFont typeface="Arial"/>
              <a:buChar char="•"/>
            </a:pPr>
            <a:r>
              <a:rPr lang="en-US" sz="3000">
                <a:solidFill>
                  <a:srgbClr val="FFFFFF"/>
                </a:solidFill>
                <a:latin typeface="Livvic"/>
                <a:ea typeface="Livvic"/>
                <a:cs typeface="Livvic"/>
                <a:sym typeface="Livvic"/>
              </a:rPr>
              <a:t>HTML / CSS / JavaScript (frontend interface)</a:t>
            </a:r>
          </a:p>
        </p:txBody>
      </p:sp>
      <p:sp>
        <p:nvSpPr>
          <p:cNvPr name="TextBox 14" id="14"/>
          <p:cNvSpPr txBox="true"/>
          <p:nvPr/>
        </p:nvSpPr>
        <p:spPr>
          <a:xfrm rot="0">
            <a:off x="7264315" y="3348136"/>
            <a:ext cx="3759370" cy="1514475"/>
          </a:xfrm>
          <a:prstGeom prst="rect">
            <a:avLst/>
          </a:prstGeom>
        </p:spPr>
        <p:txBody>
          <a:bodyPr anchor="t" rtlCol="false" tIns="0" lIns="0" bIns="0" rIns="0">
            <a:spAutoFit/>
          </a:bodyPr>
          <a:lstStyle/>
          <a:p>
            <a:pPr algn="ctr">
              <a:lnSpc>
                <a:spcPts val="3900"/>
              </a:lnSpc>
              <a:spcBef>
                <a:spcPct val="0"/>
              </a:spcBef>
            </a:pPr>
            <a:r>
              <a:rPr lang="en-US" b="true" sz="3000">
                <a:solidFill>
                  <a:srgbClr val="BF7343"/>
                </a:solidFill>
                <a:latin typeface="Hatton Ultra-Bold"/>
                <a:ea typeface="Hatton Ultra-Bold"/>
                <a:cs typeface="Hatton Ultra-Bold"/>
                <a:sym typeface="Hatton Ultra-Bold"/>
              </a:rPr>
              <a:t> C</a:t>
            </a:r>
            <a:r>
              <a:rPr lang="en-US" b="true" sz="3000">
                <a:solidFill>
                  <a:srgbClr val="BF7343"/>
                </a:solidFill>
                <a:latin typeface="Hatton Ultra-Bold"/>
                <a:ea typeface="Hatton Ultra-Bold"/>
                <a:cs typeface="Hatton Ultra-Bold"/>
                <a:sym typeface="Hatton Ultra-Bold"/>
              </a:rPr>
              <a:t>ommunication &amp; Distributed Tools</a:t>
            </a:r>
          </a:p>
        </p:txBody>
      </p:sp>
      <p:sp>
        <p:nvSpPr>
          <p:cNvPr name="TextBox 15" id="15"/>
          <p:cNvSpPr txBox="true"/>
          <p:nvPr/>
        </p:nvSpPr>
        <p:spPr>
          <a:xfrm rot="0">
            <a:off x="7083203" y="5035316"/>
            <a:ext cx="4121593" cy="2466975"/>
          </a:xfrm>
          <a:prstGeom prst="rect">
            <a:avLst/>
          </a:prstGeom>
        </p:spPr>
        <p:txBody>
          <a:bodyPr anchor="t" rtlCol="false" tIns="0" lIns="0" bIns="0" rIns="0">
            <a:spAutoFit/>
          </a:bodyPr>
          <a:lstStyle/>
          <a:p>
            <a:pPr algn="l" marL="647700" indent="-323850" lvl="1">
              <a:lnSpc>
                <a:spcPts val="3900"/>
              </a:lnSpc>
              <a:buFont typeface="Arial"/>
              <a:buChar char="•"/>
            </a:pPr>
            <a:r>
              <a:rPr lang="en-US" sz="3000">
                <a:solidFill>
                  <a:srgbClr val="FFFFFF"/>
                </a:solidFill>
                <a:latin typeface="Livvic"/>
                <a:ea typeface="Livvic"/>
                <a:cs typeface="Livvic"/>
                <a:sym typeface="Livvic"/>
              </a:rPr>
              <a:t>REST (client-service communication)</a:t>
            </a:r>
          </a:p>
          <a:p>
            <a:pPr algn="l" marL="647700" indent="-323850" lvl="1">
              <a:lnSpc>
                <a:spcPts val="3900"/>
              </a:lnSpc>
              <a:buFont typeface="Arial"/>
              <a:buChar char="•"/>
            </a:pPr>
            <a:r>
              <a:rPr lang="en-US" sz="3000">
                <a:solidFill>
                  <a:srgbClr val="FFFFFF"/>
                </a:solidFill>
                <a:latin typeface="Livvic"/>
                <a:ea typeface="Livvic"/>
                <a:cs typeface="Livvic"/>
                <a:sym typeface="Livvic"/>
              </a:rPr>
              <a:t>gRPC (service-to-service communication)</a:t>
            </a:r>
          </a:p>
        </p:txBody>
      </p:sp>
      <p:sp>
        <p:nvSpPr>
          <p:cNvPr name="TextBox 16" id="16"/>
          <p:cNvSpPr txBox="true"/>
          <p:nvPr/>
        </p:nvSpPr>
        <p:spPr>
          <a:xfrm rot="0">
            <a:off x="12938858" y="3447921"/>
            <a:ext cx="3759370" cy="1019175"/>
          </a:xfrm>
          <a:prstGeom prst="rect">
            <a:avLst/>
          </a:prstGeom>
        </p:spPr>
        <p:txBody>
          <a:bodyPr anchor="t" rtlCol="false" tIns="0" lIns="0" bIns="0" rIns="0">
            <a:spAutoFit/>
          </a:bodyPr>
          <a:lstStyle/>
          <a:p>
            <a:pPr algn="ctr">
              <a:lnSpc>
                <a:spcPts val="3900"/>
              </a:lnSpc>
              <a:spcBef>
                <a:spcPct val="0"/>
              </a:spcBef>
            </a:pPr>
            <a:r>
              <a:rPr lang="en-US" b="true" sz="3000">
                <a:solidFill>
                  <a:srgbClr val="BF7343"/>
                </a:solidFill>
                <a:latin typeface="Hatton Ultra-Bold"/>
                <a:ea typeface="Hatton Ultra-Bold"/>
                <a:cs typeface="Hatton Ultra-Bold"/>
                <a:sym typeface="Hatton Ultra-Bold"/>
              </a:rPr>
              <a:t>Depl</a:t>
            </a:r>
            <a:r>
              <a:rPr lang="en-US" b="true" sz="3000">
                <a:solidFill>
                  <a:srgbClr val="BF7343"/>
                </a:solidFill>
                <a:latin typeface="Hatton Ultra-Bold"/>
                <a:ea typeface="Hatton Ultra-Bold"/>
                <a:cs typeface="Hatton Ultra-Bold"/>
                <a:sym typeface="Hatton Ultra-Bold"/>
              </a:rPr>
              <a:t>oyment, Data &amp; Testing</a:t>
            </a:r>
          </a:p>
        </p:txBody>
      </p:sp>
      <p:sp>
        <p:nvSpPr>
          <p:cNvPr name="TextBox 17" id="17"/>
          <p:cNvSpPr txBox="true"/>
          <p:nvPr/>
        </p:nvSpPr>
        <p:spPr>
          <a:xfrm rot="0">
            <a:off x="12519129" y="4787666"/>
            <a:ext cx="4595726" cy="3952875"/>
          </a:xfrm>
          <a:prstGeom prst="rect">
            <a:avLst/>
          </a:prstGeom>
        </p:spPr>
        <p:txBody>
          <a:bodyPr anchor="t" rtlCol="false" tIns="0" lIns="0" bIns="0" rIns="0">
            <a:spAutoFit/>
          </a:bodyPr>
          <a:lstStyle/>
          <a:p>
            <a:pPr algn="l" marL="647700" indent="-323850" lvl="1">
              <a:lnSpc>
                <a:spcPts val="3900"/>
              </a:lnSpc>
              <a:buFont typeface="Arial"/>
              <a:buChar char="•"/>
            </a:pPr>
            <a:r>
              <a:rPr lang="en-US" sz="3000">
                <a:solidFill>
                  <a:srgbClr val="FFFFFF"/>
                </a:solidFill>
                <a:latin typeface="Livvic"/>
                <a:ea typeface="Livvic"/>
                <a:cs typeface="Livvic"/>
                <a:sym typeface="Livvic"/>
              </a:rPr>
              <a:t>Docker (containerization)</a:t>
            </a:r>
          </a:p>
          <a:p>
            <a:pPr algn="l" marL="647700" indent="-323850" lvl="1">
              <a:lnSpc>
                <a:spcPts val="3900"/>
              </a:lnSpc>
              <a:buFont typeface="Arial"/>
              <a:buChar char="•"/>
            </a:pPr>
            <a:r>
              <a:rPr lang="en-US" sz="3000">
                <a:solidFill>
                  <a:srgbClr val="FFFFFF"/>
                </a:solidFill>
                <a:latin typeface="Livvic"/>
                <a:ea typeface="Livvic"/>
                <a:cs typeface="Livvic"/>
                <a:sym typeface="Livvic"/>
              </a:rPr>
              <a:t>SQL</a:t>
            </a:r>
          </a:p>
          <a:p>
            <a:pPr algn="l" marL="647700" indent="-323850" lvl="1">
              <a:lnSpc>
                <a:spcPts val="3900"/>
              </a:lnSpc>
              <a:buFont typeface="Arial"/>
              <a:buChar char="•"/>
            </a:pPr>
            <a:r>
              <a:rPr lang="en-US" sz="3000">
                <a:solidFill>
                  <a:srgbClr val="FFFFFF"/>
                </a:solidFill>
                <a:latin typeface="Livvic"/>
                <a:ea typeface="Livvic"/>
                <a:cs typeface="Livvic"/>
                <a:sym typeface="Livvic"/>
              </a:rPr>
              <a:t>pytest (unit and integration testing)</a:t>
            </a:r>
          </a:p>
          <a:p>
            <a:pPr algn="l" marL="647700" indent="-323850" lvl="1">
              <a:lnSpc>
                <a:spcPts val="3900"/>
              </a:lnSpc>
              <a:buFont typeface="Arial"/>
              <a:buChar char="•"/>
            </a:pPr>
            <a:r>
              <a:rPr lang="en-US" sz="3000">
                <a:solidFill>
                  <a:srgbClr val="FFFFFF"/>
                </a:solidFill>
                <a:latin typeface="Livvic"/>
                <a:ea typeface="Livvic"/>
                <a:cs typeface="Livvic"/>
                <a:sym typeface="Livvic"/>
              </a:rPr>
              <a:t>scikit-learn (ML library for sales prediction &amp; analytics)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5ED"/>
        </a:solidFill>
      </p:bgPr>
    </p:bg>
    <p:spTree>
      <p:nvGrpSpPr>
        <p:cNvPr id="1" name=""/>
        <p:cNvGrpSpPr/>
        <p:nvPr/>
      </p:nvGrpSpPr>
      <p:grpSpPr>
        <a:xfrm>
          <a:off x="0" y="0"/>
          <a:ext cx="0" cy="0"/>
          <a:chOff x="0" y="0"/>
          <a:chExt cx="0" cy="0"/>
        </a:xfrm>
      </p:grpSpPr>
      <p:sp>
        <p:nvSpPr>
          <p:cNvPr name="Freeform 2" id="2"/>
          <p:cNvSpPr/>
          <p:nvPr/>
        </p:nvSpPr>
        <p:spPr>
          <a:xfrm flipH="false" flipV="false" rot="0">
            <a:off x="-2905876" y="5602246"/>
            <a:ext cx="7100397" cy="7728323"/>
          </a:xfrm>
          <a:custGeom>
            <a:avLst/>
            <a:gdLst/>
            <a:ahLst/>
            <a:cxnLst/>
            <a:rect r="r" b="b" t="t" l="l"/>
            <a:pathLst>
              <a:path h="7728323" w="7100397">
                <a:moveTo>
                  <a:pt x="0" y="0"/>
                </a:moveTo>
                <a:lnTo>
                  <a:pt x="7100396" y="0"/>
                </a:lnTo>
                <a:lnTo>
                  <a:pt x="7100396" y="7728323"/>
                </a:lnTo>
                <a:lnTo>
                  <a:pt x="0" y="7728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2527697" y="2576560"/>
            <a:ext cx="13232606" cy="6078590"/>
            <a:chOff x="0" y="0"/>
            <a:chExt cx="20494092" cy="9414259"/>
          </a:xfrm>
        </p:grpSpPr>
        <p:sp>
          <p:nvSpPr>
            <p:cNvPr name="Freeform 4" id="4"/>
            <p:cNvSpPr/>
            <p:nvPr/>
          </p:nvSpPr>
          <p:spPr>
            <a:xfrm flipH="false" flipV="false" rot="0">
              <a:off x="0" y="0"/>
              <a:ext cx="20494092" cy="9414259"/>
            </a:xfrm>
            <a:custGeom>
              <a:avLst/>
              <a:gdLst/>
              <a:ahLst/>
              <a:cxnLst/>
              <a:rect r="r" b="b" t="t" l="l"/>
              <a:pathLst>
                <a:path h="9414259" w="20494092">
                  <a:moveTo>
                    <a:pt x="20189292" y="0"/>
                  </a:moveTo>
                  <a:lnTo>
                    <a:pt x="304800" y="0"/>
                  </a:lnTo>
                  <a:cubicBezTo>
                    <a:pt x="135890" y="0"/>
                    <a:pt x="0" y="135890"/>
                    <a:pt x="0" y="304800"/>
                  </a:cubicBezTo>
                  <a:lnTo>
                    <a:pt x="0" y="9109459"/>
                  </a:lnTo>
                  <a:cubicBezTo>
                    <a:pt x="0" y="9278369"/>
                    <a:pt x="135890" y="9414259"/>
                    <a:pt x="304800" y="9414259"/>
                  </a:cubicBezTo>
                  <a:lnTo>
                    <a:pt x="20189292" y="9414259"/>
                  </a:lnTo>
                  <a:cubicBezTo>
                    <a:pt x="20358202" y="9414259"/>
                    <a:pt x="20494092" y="9278369"/>
                    <a:pt x="20494092" y="9109459"/>
                  </a:cubicBezTo>
                  <a:lnTo>
                    <a:pt x="20494092" y="304800"/>
                  </a:lnTo>
                  <a:cubicBezTo>
                    <a:pt x="20494092" y="135890"/>
                    <a:pt x="20358202" y="0"/>
                    <a:pt x="20189292" y="0"/>
                  </a:cubicBezTo>
                  <a:close/>
                </a:path>
              </a:pathLst>
            </a:custGeom>
            <a:solidFill>
              <a:srgbClr val="B7B7A4"/>
            </a:solidFill>
          </p:spPr>
        </p:sp>
      </p:grpSp>
      <p:sp>
        <p:nvSpPr>
          <p:cNvPr name="Freeform 5" id="5"/>
          <p:cNvSpPr/>
          <p:nvPr/>
        </p:nvSpPr>
        <p:spPr>
          <a:xfrm flipH="false" flipV="false" rot="-7235371">
            <a:off x="13756529" y="-1188368"/>
            <a:ext cx="6211019" cy="4114800"/>
          </a:xfrm>
          <a:custGeom>
            <a:avLst/>
            <a:gdLst/>
            <a:ahLst/>
            <a:cxnLst/>
            <a:rect r="r" b="b" t="t" l="l"/>
            <a:pathLst>
              <a:path h="4114800" w="6211019">
                <a:moveTo>
                  <a:pt x="0" y="0"/>
                </a:moveTo>
                <a:lnTo>
                  <a:pt x="6211019" y="0"/>
                </a:lnTo>
                <a:lnTo>
                  <a:pt x="621101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319086" y="3363871"/>
            <a:ext cx="11507534" cy="4702810"/>
          </a:xfrm>
          <a:prstGeom prst="rect">
            <a:avLst/>
          </a:prstGeom>
        </p:spPr>
        <p:txBody>
          <a:bodyPr anchor="t" rtlCol="false" tIns="0" lIns="0" bIns="0" rIns="0">
            <a:spAutoFit/>
          </a:bodyPr>
          <a:lstStyle/>
          <a:p>
            <a:pPr algn="l" marL="690879" indent="-345439" lvl="1">
              <a:lnSpc>
                <a:spcPts val="4159"/>
              </a:lnSpc>
              <a:buFont typeface="Arial"/>
              <a:buChar char="•"/>
            </a:pPr>
            <a:r>
              <a:rPr lang="en-US" b="true" sz="3199">
                <a:solidFill>
                  <a:srgbClr val="F8F5ED"/>
                </a:solidFill>
                <a:latin typeface="Livvic Bold"/>
                <a:ea typeface="Livvic Bold"/>
                <a:cs typeface="Livvic Bold"/>
                <a:sym typeface="Livvic Bold"/>
              </a:rPr>
              <a:t>Unit Tests:</a:t>
            </a:r>
            <a:r>
              <a:rPr lang="en-US" sz="3199">
                <a:solidFill>
                  <a:srgbClr val="F8F5ED"/>
                </a:solidFill>
                <a:latin typeface="Livvic"/>
                <a:ea typeface="Livvic"/>
                <a:cs typeface="Livvic"/>
                <a:sym typeface="Livvic"/>
              </a:rPr>
              <a:t> Each service tested independently using pytest</a:t>
            </a:r>
          </a:p>
          <a:p>
            <a:pPr algn="l" marL="690879" indent="-345439" lvl="1">
              <a:lnSpc>
                <a:spcPts val="4159"/>
              </a:lnSpc>
              <a:buFont typeface="Arial"/>
              <a:buChar char="•"/>
            </a:pPr>
            <a:r>
              <a:rPr lang="en-US" b="true" sz="3199">
                <a:solidFill>
                  <a:srgbClr val="F8F5ED"/>
                </a:solidFill>
                <a:latin typeface="Livvic Bold"/>
                <a:ea typeface="Livvic Bold"/>
                <a:cs typeface="Livvic Bold"/>
                <a:sym typeface="Livvic Bold"/>
              </a:rPr>
              <a:t>Integration Tests: </a:t>
            </a:r>
            <a:r>
              <a:rPr lang="en-US" sz="3199">
                <a:solidFill>
                  <a:srgbClr val="F8F5ED"/>
                </a:solidFill>
                <a:latin typeface="Livvic"/>
                <a:ea typeface="Livvic"/>
                <a:cs typeface="Livvic"/>
                <a:sym typeface="Livvic"/>
              </a:rPr>
              <a:t>Verified communication between services (REST &amp; gRPC)</a:t>
            </a:r>
          </a:p>
          <a:p>
            <a:pPr algn="l" marL="690879" indent="-345439" lvl="1">
              <a:lnSpc>
                <a:spcPts val="4159"/>
              </a:lnSpc>
              <a:buFont typeface="Arial"/>
              <a:buChar char="•"/>
            </a:pPr>
            <a:r>
              <a:rPr lang="en-US" b="true" sz="3199">
                <a:solidFill>
                  <a:srgbClr val="F8F5ED"/>
                </a:solidFill>
                <a:latin typeface="Livvic Bold"/>
                <a:ea typeface="Livvic Bold"/>
                <a:cs typeface="Livvic Bold"/>
                <a:sym typeface="Livvic Bold"/>
              </a:rPr>
              <a:t>Performance Checks: </a:t>
            </a:r>
            <a:r>
              <a:rPr lang="en-US" sz="3199">
                <a:solidFill>
                  <a:srgbClr val="F8F5ED"/>
                </a:solidFill>
                <a:latin typeface="Livvic"/>
                <a:ea typeface="Livvic"/>
                <a:cs typeface="Livvic"/>
                <a:sym typeface="Livvic"/>
              </a:rPr>
              <a:t>Ensured services respond correctly under multiple requests</a:t>
            </a:r>
          </a:p>
          <a:p>
            <a:pPr algn="l" marL="690879" indent="-345439" lvl="1">
              <a:lnSpc>
                <a:spcPts val="4159"/>
              </a:lnSpc>
              <a:buFont typeface="Arial"/>
              <a:buChar char="•"/>
            </a:pPr>
            <a:r>
              <a:rPr lang="en-US" b="true" sz="3199">
                <a:solidFill>
                  <a:srgbClr val="F8F5ED"/>
                </a:solidFill>
                <a:latin typeface="Livvic Bold"/>
                <a:ea typeface="Livvic Bold"/>
                <a:cs typeface="Livvic Bold"/>
                <a:sym typeface="Livvic Bold"/>
              </a:rPr>
              <a:t>Data Validation:</a:t>
            </a:r>
            <a:r>
              <a:rPr lang="en-US" sz="3199">
                <a:solidFill>
                  <a:srgbClr val="F8F5ED"/>
                </a:solidFill>
                <a:latin typeface="Livvic"/>
                <a:ea typeface="Livvic"/>
                <a:cs typeface="Livvic"/>
                <a:sym typeface="Livvic"/>
              </a:rPr>
              <a:t> Verified database updates and analytics calculations</a:t>
            </a:r>
          </a:p>
          <a:p>
            <a:pPr algn="l" marL="690879" indent="-345439" lvl="1">
              <a:lnSpc>
                <a:spcPts val="4159"/>
              </a:lnSpc>
              <a:buFont typeface="Arial"/>
              <a:buChar char="•"/>
            </a:pPr>
            <a:r>
              <a:rPr lang="en-US" b="true" sz="3199">
                <a:solidFill>
                  <a:srgbClr val="F8F5ED"/>
                </a:solidFill>
                <a:latin typeface="Livvic Bold"/>
                <a:ea typeface="Livvic Bold"/>
                <a:cs typeface="Livvic Bold"/>
                <a:sym typeface="Livvic Bold"/>
              </a:rPr>
              <a:t>Result:</a:t>
            </a:r>
            <a:r>
              <a:rPr lang="en-US" sz="3199">
                <a:solidFill>
                  <a:srgbClr val="F8F5ED"/>
                </a:solidFill>
                <a:latin typeface="Livvic"/>
                <a:ea typeface="Livvic"/>
                <a:cs typeface="Livvic"/>
                <a:sym typeface="Livvic"/>
              </a:rPr>
              <a:t> System behaves reliably and produces accurate analytics &amp; predictions</a:t>
            </a:r>
          </a:p>
        </p:txBody>
      </p:sp>
      <p:sp>
        <p:nvSpPr>
          <p:cNvPr name="Freeform 7" id="7"/>
          <p:cNvSpPr/>
          <p:nvPr/>
        </p:nvSpPr>
        <p:spPr>
          <a:xfrm flipH="false" flipV="false" rot="606137">
            <a:off x="5320740" y="744889"/>
            <a:ext cx="7646520" cy="2360863"/>
          </a:xfrm>
          <a:custGeom>
            <a:avLst/>
            <a:gdLst/>
            <a:ahLst/>
            <a:cxnLst/>
            <a:rect r="r" b="b" t="t" l="l"/>
            <a:pathLst>
              <a:path h="2360863" w="7646520">
                <a:moveTo>
                  <a:pt x="0" y="0"/>
                </a:moveTo>
                <a:lnTo>
                  <a:pt x="7646520" y="0"/>
                </a:lnTo>
                <a:lnTo>
                  <a:pt x="7646520" y="2360863"/>
                </a:lnTo>
                <a:lnTo>
                  <a:pt x="0" y="2360863"/>
                </a:lnTo>
                <a:lnTo>
                  <a:pt x="0" y="0"/>
                </a:lnTo>
                <a:close/>
              </a:path>
            </a:pathLst>
          </a:custGeom>
          <a:blipFill>
            <a:blip r:embed="rId6">
              <a:alphaModFix amt="61000"/>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3319086" y="914400"/>
            <a:ext cx="11649827" cy="1010920"/>
          </a:xfrm>
          <a:prstGeom prst="rect">
            <a:avLst/>
          </a:prstGeom>
        </p:spPr>
        <p:txBody>
          <a:bodyPr anchor="t" rtlCol="false" tIns="0" lIns="0" bIns="0" rIns="0">
            <a:spAutoFit/>
          </a:bodyPr>
          <a:lstStyle/>
          <a:p>
            <a:pPr algn="ctr" marL="0" indent="0" lvl="0">
              <a:lnSpc>
                <a:spcPts val="7669"/>
              </a:lnSpc>
            </a:pPr>
            <a:r>
              <a:rPr lang="en-US" b="true" sz="5899">
                <a:solidFill>
                  <a:srgbClr val="7A4900"/>
                </a:solidFill>
                <a:latin typeface="Hatton Ultra-Bold"/>
                <a:ea typeface="Hatton Ultra-Bold"/>
                <a:cs typeface="Hatton Ultra-Bold"/>
                <a:sym typeface="Hatton Ultra-Bold"/>
              </a:rPr>
              <a:t>Tests &amp; Validation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5ED"/>
        </a:solidFill>
      </p:bgPr>
    </p:bg>
    <p:spTree>
      <p:nvGrpSpPr>
        <p:cNvPr id="1" name=""/>
        <p:cNvGrpSpPr/>
        <p:nvPr/>
      </p:nvGrpSpPr>
      <p:grpSpPr>
        <a:xfrm>
          <a:off x="0" y="0"/>
          <a:ext cx="0" cy="0"/>
          <a:chOff x="0" y="0"/>
          <a:chExt cx="0" cy="0"/>
        </a:xfrm>
      </p:grpSpPr>
      <p:sp>
        <p:nvSpPr>
          <p:cNvPr name="Freeform 2" id="2"/>
          <p:cNvSpPr/>
          <p:nvPr/>
        </p:nvSpPr>
        <p:spPr>
          <a:xfrm flipH="false" flipV="false" rot="0">
            <a:off x="-2267206" y="-1810893"/>
            <a:ext cx="7100397" cy="7728323"/>
          </a:xfrm>
          <a:custGeom>
            <a:avLst/>
            <a:gdLst/>
            <a:ahLst/>
            <a:cxnLst/>
            <a:rect r="r" b="b" t="t" l="l"/>
            <a:pathLst>
              <a:path h="7728323" w="7100397">
                <a:moveTo>
                  <a:pt x="0" y="0"/>
                </a:moveTo>
                <a:lnTo>
                  <a:pt x="7100397" y="0"/>
                </a:lnTo>
                <a:lnTo>
                  <a:pt x="7100397" y="7728323"/>
                </a:lnTo>
                <a:lnTo>
                  <a:pt x="0" y="7728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5352100" y="2909165"/>
            <a:ext cx="8347132" cy="6681740"/>
            <a:chOff x="0" y="0"/>
            <a:chExt cx="12927679" cy="10348392"/>
          </a:xfrm>
        </p:grpSpPr>
        <p:sp>
          <p:nvSpPr>
            <p:cNvPr name="Freeform 4" id="4"/>
            <p:cNvSpPr/>
            <p:nvPr/>
          </p:nvSpPr>
          <p:spPr>
            <a:xfrm flipH="false" flipV="false" rot="0">
              <a:off x="0" y="0"/>
              <a:ext cx="12927679" cy="10348392"/>
            </a:xfrm>
            <a:custGeom>
              <a:avLst/>
              <a:gdLst/>
              <a:ahLst/>
              <a:cxnLst/>
              <a:rect r="r" b="b" t="t" l="l"/>
              <a:pathLst>
                <a:path h="10348392" w="12927679">
                  <a:moveTo>
                    <a:pt x="12622878" y="0"/>
                  </a:moveTo>
                  <a:lnTo>
                    <a:pt x="304800" y="0"/>
                  </a:lnTo>
                  <a:cubicBezTo>
                    <a:pt x="135890" y="0"/>
                    <a:pt x="0" y="135890"/>
                    <a:pt x="0" y="304800"/>
                  </a:cubicBezTo>
                  <a:lnTo>
                    <a:pt x="0" y="10043592"/>
                  </a:lnTo>
                  <a:cubicBezTo>
                    <a:pt x="0" y="10212502"/>
                    <a:pt x="135890" y="10348392"/>
                    <a:pt x="304800" y="10348392"/>
                  </a:cubicBezTo>
                  <a:lnTo>
                    <a:pt x="12622878" y="10348392"/>
                  </a:lnTo>
                  <a:cubicBezTo>
                    <a:pt x="12791789" y="10348392"/>
                    <a:pt x="12927679" y="10212502"/>
                    <a:pt x="12927679" y="10043592"/>
                  </a:cubicBezTo>
                  <a:lnTo>
                    <a:pt x="12927679" y="304800"/>
                  </a:lnTo>
                  <a:cubicBezTo>
                    <a:pt x="12927679" y="135890"/>
                    <a:pt x="12791789" y="0"/>
                    <a:pt x="12622878" y="0"/>
                  </a:cubicBezTo>
                  <a:close/>
                </a:path>
              </a:pathLst>
            </a:custGeom>
            <a:solidFill>
              <a:srgbClr val="FFFFFF"/>
            </a:solidFill>
          </p:spPr>
        </p:sp>
      </p:grpSp>
      <p:sp>
        <p:nvSpPr>
          <p:cNvPr name="Freeform 5" id="5"/>
          <p:cNvSpPr/>
          <p:nvPr/>
        </p:nvSpPr>
        <p:spPr>
          <a:xfrm flipH="false" flipV="false" rot="0">
            <a:off x="13271678" y="6964736"/>
            <a:ext cx="6923966" cy="4587128"/>
          </a:xfrm>
          <a:custGeom>
            <a:avLst/>
            <a:gdLst/>
            <a:ahLst/>
            <a:cxnLst/>
            <a:rect r="r" b="b" t="t" l="l"/>
            <a:pathLst>
              <a:path h="4587128" w="6923966">
                <a:moveTo>
                  <a:pt x="0" y="0"/>
                </a:moveTo>
                <a:lnTo>
                  <a:pt x="6923966" y="0"/>
                </a:lnTo>
                <a:lnTo>
                  <a:pt x="6923966" y="4587128"/>
                </a:lnTo>
                <a:lnTo>
                  <a:pt x="0" y="4587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656515" y="3241770"/>
            <a:ext cx="7738302" cy="6016530"/>
          </a:xfrm>
          <a:custGeom>
            <a:avLst/>
            <a:gdLst/>
            <a:ahLst/>
            <a:cxnLst/>
            <a:rect r="r" b="b" t="t" l="l"/>
            <a:pathLst>
              <a:path h="6016530" w="7738302">
                <a:moveTo>
                  <a:pt x="0" y="0"/>
                </a:moveTo>
                <a:lnTo>
                  <a:pt x="7738302" y="0"/>
                </a:lnTo>
                <a:lnTo>
                  <a:pt x="7738302" y="6016530"/>
                </a:lnTo>
                <a:lnTo>
                  <a:pt x="0" y="6016530"/>
                </a:lnTo>
                <a:lnTo>
                  <a:pt x="0" y="0"/>
                </a:lnTo>
                <a:close/>
              </a:path>
            </a:pathLst>
          </a:custGeom>
          <a:blipFill>
            <a:blip r:embed="rId6"/>
            <a:stretch>
              <a:fillRect l="0" t="0" r="0" b="0"/>
            </a:stretch>
          </a:blipFill>
        </p:spPr>
      </p:sp>
      <p:sp>
        <p:nvSpPr>
          <p:cNvPr name="TextBox 7" id="7"/>
          <p:cNvSpPr txBox="true"/>
          <p:nvPr/>
        </p:nvSpPr>
        <p:spPr>
          <a:xfrm rot="0">
            <a:off x="6456482" y="2170263"/>
            <a:ext cx="6138367" cy="514350"/>
          </a:xfrm>
          <a:prstGeom prst="rect">
            <a:avLst/>
          </a:prstGeom>
        </p:spPr>
        <p:txBody>
          <a:bodyPr anchor="t" rtlCol="false" tIns="0" lIns="0" bIns="0" rIns="0">
            <a:spAutoFit/>
          </a:bodyPr>
          <a:lstStyle/>
          <a:p>
            <a:pPr algn="ctr">
              <a:lnSpc>
                <a:spcPts val="4200"/>
              </a:lnSpc>
              <a:spcBef>
                <a:spcPct val="0"/>
              </a:spcBef>
            </a:pPr>
            <a:r>
              <a:rPr lang="en-US" sz="3000">
                <a:solidFill>
                  <a:srgbClr val="E28A30"/>
                </a:solidFill>
                <a:latin typeface="Livvic"/>
                <a:ea typeface="Livvic"/>
                <a:cs typeface="Livvic"/>
                <a:sym typeface="Livvic"/>
              </a:rPr>
              <a:t>Use Case example : placing an order</a:t>
            </a:r>
          </a:p>
        </p:txBody>
      </p:sp>
      <p:sp>
        <p:nvSpPr>
          <p:cNvPr name="Freeform 8" id="8"/>
          <p:cNvSpPr/>
          <p:nvPr/>
        </p:nvSpPr>
        <p:spPr>
          <a:xfrm flipH="false" flipV="false" rot="606137">
            <a:off x="5477378" y="652322"/>
            <a:ext cx="7646520" cy="2360863"/>
          </a:xfrm>
          <a:custGeom>
            <a:avLst/>
            <a:gdLst/>
            <a:ahLst/>
            <a:cxnLst/>
            <a:rect r="r" b="b" t="t" l="l"/>
            <a:pathLst>
              <a:path h="2360863" w="7646520">
                <a:moveTo>
                  <a:pt x="0" y="0"/>
                </a:moveTo>
                <a:lnTo>
                  <a:pt x="7646520" y="0"/>
                </a:lnTo>
                <a:lnTo>
                  <a:pt x="7646520" y="2360863"/>
                </a:lnTo>
                <a:lnTo>
                  <a:pt x="0" y="2360863"/>
                </a:lnTo>
                <a:lnTo>
                  <a:pt x="0" y="0"/>
                </a:lnTo>
                <a:close/>
              </a:path>
            </a:pathLst>
          </a:custGeom>
          <a:blipFill>
            <a:blip r:embed="rId7">
              <a:alphaModFix amt="61000"/>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4134486" y="904875"/>
            <a:ext cx="11461230" cy="1072837"/>
          </a:xfrm>
          <a:prstGeom prst="rect">
            <a:avLst/>
          </a:prstGeom>
        </p:spPr>
        <p:txBody>
          <a:bodyPr anchor="t" rtlCol="false" tIns="0" lIns="0" bIns="0" rIns="0">
            <a:spAutoFit/>
          </a:bodyPr>
          <a:lstStyle/>
          <a:p>
            <a:pPr algn="ctr" marL="0" indent="0" lvl="0">
              <a:lnSpc>
                <a:spcPts val="8157"/>
              </a:lnSpc>
            </a:pPr>
            <a:r>
              <a:rPr lang="en-US" b="true" sz="6274">
                <a:solidFill>
                  <a:srgbClr val="7A4900"/>
                </a:solidFill>
                <a:latin typeface="Hatton Ultra-Bold"/>
                <a:ea typeface="Hatton Ultra-Bold"/>
                <a:cs typeface="Hatton Ultra-Bold"/>
                <a:sym typeface="Hatton Ultra-Bold"/>
              </a:rPr>
              <a:t>System Workflow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5ED"/>
        </a:solidFill>
      </p:bgPr>
    </p:bg>
    <p:spTree>
      <p:nvGrpSpPr>
        <p:cNvPr id="1" name=""/>
        <p:cNvGrpSpPr/>
        <p:nvPr/>
      </p:nvGrpSpPr>
      <p:grpSpPr>
        <a:xfrm>
          <a:off x="0" y="0"/>
          <a:ext cx="0" cy="0"/>
          <a:chOff x="0" y="0"/>
          <a:chExt cx="0" cy="0"/>
        </a:xfrm>
      </p:grpSpPr>
      <p:sp>
        <p:nvSpPr>
          <p:cNvPr name="TextBox 2" id="2"/>
          <p:cNvSpPr txBox="true"/>
          <p:nvPr/>
        </p:nvSpPr>
        <p:spPr>
          <a:xfrm rot="0">
            <a:off x="746324" y="1650125"/>
            <a:ext cx="6896393" cy="657225"/>
          </a:xfrm>
          <a:prstGeom prst="rect">
            <a:avLst/>
          </a:prstGeom>
        </p:spPr>
        <p:txBody>
          <a:bodyPr anchor="t" rtlCol="false" tIns="0" lIns="0" bIns="0" rIns="0">
            <a:spAutoFit/>
          </a:bodyPr>
          <a:lstStyle/>
          <a:p>
            <a:pPr algn="ctr" marL="0" indent="0" lvl="0">
              <a:lnSpc>
                <a:spcPts val="4350"/>
              </a:lnSpc>
            </a:pPr>
            <a:r>
              <a:rPr lang="en-US" b="true" sz="5000">
                <a:solidFill>
                  <a:srgbClr val="BF7343"/>
                </a:solidFill>
                <a:latin typeface="Hatton Ultra-Bold"/>
                <a:ea typeface="Hatton Ultra-Bold"/>
                <a:cs typeface="Hatton Ultra-Bold"/>
                <a:sym typeface="Hatton Ultra-Bold"/>
              </a:rPr>
              <a:t>Explanation</a:t>
            </a:r>
          </a:p>
        </p:txBody>
      </p:sp>
      <p:sp>
        <p:nvSpPr>
          <p:cNvPr name="Freeform 3" id="3"/>
          <p:cNvSpPr/>
          <p:nvPr/>
        </p:nvSpPr>
        <p:spPr>
          <a:xfrm flipH="false" flipV="false" rot="0">
            <a:off x="-2905876" y="5602246"/>
            <a:ext cx="7100397" cy="7728323"/>
          </a:xfrm>
          <a:custGeom>
            <a:avLst/>
            <a:gdLst/>
            <a:ahLst/>
            <a:cxnLst/>
            <a:rect r="r" b="b" t="t" l="l"/>
            <a:pathLst>
              <a:path h="7728323" w="7100397">
                <a:moveTo>
                  <a:pt x="0" y="0"/>
                </a:moveTo>
                <a:lnTo>
                  <a:pt x="7100396" y="0"/>
                </a:lnTo>
                <a:lnTo>
                  <a:pt x="7100396" y="7728323"/>
                </a:lnTo>
                <a:lnTo>
                  <a:pt x="0" y="7728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5400000">
            <a:off x="6857929" y="-1195976"/>
            <a:ext cx="5684890" cy="13129802"/>
            <a:chOff x="0" y="0"/>
            <a:chExt cx="10679483" cy="24665294"/>
          </a:xfrm>
        </p:grpSpPr>
        <p:sp>
          <p:nvSpPr>
            <p:cNvPr name="Freeform 5" id="5"/>
            <p:cNvSpPr/>
            <p:nvPr/>
          </p:nvSpPr>
          <p:spPr>
            <a:xfrm flipH="false" flipV="false" rot="0">
              <a:off x="0" y="0"/>
              <a:ext cx="10679482" cy="24665294"/>
            </a:xfrm>
            <a:custGeom>
              <a:avLst/>
              <a:gdLst/>
              <a:ahLst/>
              <a:cxnLst/>
              <a:rect r="r" b="b" t="t" l="l"/>
              <a:pathLst>
                <a:path h="24665294" w="10679482">
                  <a:moveTo>
                    <a:pt x="10374682" y="0"/>
                  </a:moveTo>
                  <a:lnTo>
                    <a:pt x="304800" y="0"/>
                  </a:lnTo>
                  <a:cubicBezTo>
                    <a:pt x="135890" y="0"/>
                    <a:pt x="0" y="135890"/>
                    <a:pt x="0" y="304800"/>
                  </a:cubicBezTo>
                  <a:lnTo>
                    <a:pt x="0" y="24360494"/>
                  </a:lnTo>
                  <a:cubicBezTo>
                    <a:pt x="0" y="24529405"/>
                    <a:pt x="135890" y="24665294"/>
                    <a:pt x="304800" y="24665294"/>
                  </a:cubicBezTo>
                  <a:lnTo>
                    <a:pt x="10374682" y="24665294"/>
                  </a:lnTo>
                  <a:cubicBezTo>
                    <a:pt x="10543592" y="24665294"/>
                    <a:pt x="10679482" y="24529405"/>
                    <a:pt x="10679482" y="24360494"/>
                  </a:cubicBezTo>
                  <a:lnTo>
                    <a:pt x="10679482" y="304800"/>
                  </a:lnTo>
                  <a:cubicBezTo>
                    <a:pt x="10679482" y="135890"/>
                    <a:pt x="10543592" y="0"/>
                    <a:pt x="10374682" y="0"/>
                  </a:cubicBezTo>
                  <a:close/>
                </a:path>
              </a:pathLst>
            </a:custGeom>
            <a:solidFill>
              <a:srgbClr val="FFFFFF"/>
            </a:solidFill>
          </p:spPr>
        </p:sp>
      </p:grpSp>
      <p:sp>
        <p:nvSpPr>
          <p:cNvPr name="Freeform 6" id="6"/>
          <p:cNvSpPr/>
          <p:nvPr/>
        </p:nvSpPr>
        <p:spPr>
          <a:xfrm flipH="true" flipV="true" rot="-5059000">
            <a:off x="15163899" y="873129"/>
            <a:ext cx="5059907" cy="2498329"/>
          </a:xfrm>
          <a:custGeom>
            <a:avLst/>
            <a:gdLst/>
            <a:ahLst/>
            <a:cxnLst/>
            <a:rect r="r" b="b" t="t" l="l"/>
            <a:pathLst>
              <a:path h="2498329" w="5059907">
                <a:moveTo>
                  <a:pt x="5059907" y="2498329"/>
                </a:moveTo>
                <a:lnTo>
                  <a:pt x="0" y="2498329"/>
                </a:lnTo>
                <a:lnTo>
                  <a:pt x="0" y="0"/>
                </a:lnTo>
                <a:lnTo>
                  <a:pt x="5059907" y="0"/>
                </a:lnTo>
                <a:lnTo>
                  <a:pt x="5059907" y="249832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632503" y="3648075"/>
            <a:ext cx="12135743" cy="3413125"/>
          </a:xfrm>
          <a:prstGeom prst="rect">
            <a:avLst/>
          </a:prstGeom>
        </p:spPr>
        <p:txBody>
          <a:bodyPr anchor="t" rtlCol="false" tIns="0" lIns="0" bIns="0" rIns="0">
            <a:spAutoFit/>
          </a:bodyPr>
          <a:lstStyle/>
          <a:p>
            <a:pPr algn="l" marL="755651" indent="-377825" lvl="1">
              <a:lnSpc>
                <a:spcPts val="4550"/>
              </a:lnSpc>
              <a:buFont typeface="Arial"/>
              <a:buChar char="•"/>
            </a:pPr>
            <a:r>
              <a:rPr lang="en-US" sz="3500">
                <a:solidFill>
                  <a:srgbClr val="DDBEA9"/>
                </a:solidFill>
                <a:latin typeface="Livvic"/>
                <a:ea typeface="Livvic"/>
                <a:cs typeface="Livvic"/>
                <a:sym typeface="Livvic"/>
              </a:rPr>
              <a:t>Client submits order → REST → API Gateway</a:t>
            </a:r>
          </a:p>
          <a:p>
            <a:pPr algn="l" marL="755651" indent="-377825" lvl="1">
              <a:lnSpc>
                <a:spcPts val="4550"/>
              </a:lnSpc>
              <a:buFont typeface="Arial"/>
              <a:buChar char="•"/>
            </a:pPr>
            <a:r>
              <a:rPr lang="en-US" sz="3500">
                <a:solidFill>
                  <a:srgbClr val="DDBEA9"/>
                </a:solidFill>
                <a:latin typeface="Livvic"/>
                <a:ea typeface="Livvic"/>
                <a:cs typeface="Livvic"/>
                <a:sym typeface="Livvic"/>
              </a:rPr>
              <a:t>API Gateway → gRPC → Order Service validates order</a:t>
            </a:r>
          </a:p>
          <a:p>
            <a:pPr algn="l" marL="755651" indent="-377825" lvl="1">
              <a:lnSpc>
                <a:spcPts val="4550"/>
              </a:lnSpc>
              <a:buFont typeface="Arial"/>
              <a:buChar char="•"/>
            </a:pPr>
            <a:r>
              <a:rPr lang="en-US" sz="3500">
                <a:solidFill>
                  <a:srgbClr val="DDBEA9"/>
                </a:solidFill>
                <a:latin typeface="Livvic"/>
                <a:ea typeface="Livvic"/>
                <a:cs typeface="Livvic"/>
                <a:sym typeface="Livvic"/>
              </a:rPr>
              <a:t>gRPC → Inventory Service checks &amp; updates stock</a:t>
            </a:r>
          </a:p>
          <a:p>
            <a:pPr algn="l" marL="755651" indent="-377825" lvl="1">
              <a:lnSpc>
                <a:spcPts val="4550"/>
              </a:lnSpc>
              <a:buFont typeface="Arial"/>
              <a:buChar char="•"/>
            </a:pPr>
            <a:r>
              <a:rPr lang="en-US" sz="3500">
                <a:solidFill>
                  <a:srgbClr val="DDBEA9"/>
                </a:solidFill>
                <a:latin typeface="Livvic"/>
                <a:ea typeface="Livvic"/>
                <a:cs typeface="Livvic"/>
                <a:sym typeface="Livvic"/>
              </a:rPr>
              <a:t>Order stored → SQL database (Orders &amp; Order_Items)</a:t>
            </a:r>
          </a:p>
          <a:p>
            <a:pPr algn="l" marL="755651" indent="-377825" lvl="1">
              <a:lnSpc>
                <a:spcPts val="4550"/>
              </a:lnSpc>
              <a:buFont typeface="Arial"/>
              <a:buChar char="•"/>
            </a:pPr>
            <a:r>
              <a:rPr lang="en-US" sz="3500">
                <a:solidFill>
                  <a:srgbClr val="DDBEA9"/>
                </a:solidFill>
                <a:latin typeface="Livvic"/>
                <a:ea typeface="Livvic"/>
                <a:cs typeface="Livvic"/>
                <a:sym typeface="Livvic"/>
              </a:rPr>
              <a:t>gRPC → Analytics Service updates sales &amp; ML predictions</a:t>
            </a:r>
          </a:p>
          <a:p>
            <a:pPr algn="l" marL="755651" indent="-377825" lvl="1">
              <a:lnSpc>
                <a:spcPts val="4550"/>
              </a:lnSpc>
              <a:buFont typeface="Arial"/>
              <a:buChar char="•"/>
            </a:pPr>
            <a:r>
              <a:rPr lang="en-US" sz="3500">
                <a:solidFill>
                  <a:srgbClr val="DDBEA9"/>
                </a:solidFill>
                <a:latin typeface="Livvic"/>
                <a:ea typeface="Livvic"/>
                <a:cs typeface="Livvic"/>
                <a:sym typeface="Livvic"/>
              </a:rPr>
              <a:t>Confirmation sent → Client sees success message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DAG85TVBOpI</dc:identifier>
  <dcterms:modified xsi:type="dcterms:W3CDTF">2011-08-01T06:04:30Z</dcterms:modified>
  <cp:revision>1</cp:revision>
  <dc:title>A Microservices-Based Distributed Coffee Management System</dc:title>
</cp:coreProperties>
</file>